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4"/>
  </p:sldMasterIdLst>
  <p:notesMasterIdLst>
    <p:notesMasterId r:id="rId24"/>
  </p:notesMasterIdLst>
  <p:sldIdLst>
    <p:sldId id="273" r:id="rId5"/>
    <p:sldId id="384" r:id="rId6"/>
    <p:sldId id="383" r:id="rId7"/>
    <p:sldId id="285" r:id="rId8"/>
    <p:sldId id="286" r:id="rId9"/>
    <p:sldId id="387" r:id="rId10"/>
    <p:sldId id="388" r:id="rId11"/>
    <p:sldId id="389" r:id="rId12"/>
    <p:sldId id="386" r:id="rId13"/>
    <p:sldId id="277" r:id="rId14"/>
    <p:sldId id="319" r:id="rId15"/>
    <p:sldId id="379" r:id="rId16"/>
    <p:sldId id="356" r:id="rId17"/>
    <p:sldId id="385" r:id="rId18"/>
    <p:sldId id="348" r:id="rId19"/>
    <p:sldId id="318" r:id="rId20"/>
    <p:sldId id="377" r:id="rId21"/>
    <p:sldId id="381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Chauhan" initials="MC" lastIdx="4" clrIdx="0">
    <p:extLst>
      <p:ext uri="{19B8F6BF-5375-455C-9EA6-DF929625EA0E}">
        <p15:presenceInfo xmlns:p15="http://schemas.microsoft.com/office/powerpoint/2012/main" userId="Monika Chauhan" providerId="None"/>
      </p:ext>
    </p:extLst>
  </p:cmAuthor>
  <p:cmAuthor id="2" name="Monika Chauhan" initials="MC [2]" lastIdx="9" clrIdx="1">
    <p:extLst>
      <p:ext uri="{19B8F6BF-5375-455C-9EA6-DF929625EA0E}">
        <p15:presenceInfo xmlns:p15="http://schemas.microsoft.com/office/powerpoint/2012/main" userId="57683efd79c952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22A35"/>
    <a:srgbClr val="1D4999"/>
    <a:srgbClr val="05424D"/>
    <a:srgbClr val="FFC000"/>
    <a:srgbClr val="05434E"/>
    <a:srgbClr val="A5A5A5"/>
    <a:srgbClr val="4472C4"/>
    <a:srgbClr val="EEB500"/>
    <a:srgbClr val="7BA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03T11:50:51.825" idx="5">
    <p:pos x="10" y="10"/>
    <p:text>to be finalized</p:text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A233D-956A-40FB-91AF-2F2CC76926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22196-23EA-4D49-9DBA-58D5A8F0DDA2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endParaRPr lang="en-US" sz="1800" dirty="0"/>
        </a:p>
      </dgm:t>
    </dgm:pt>
    <dgm:pt modelId="{0F3AAFF2-17A1-4F00-951B-524CA9F8DC79}" type="parTrans" cxnId="{4ECA0D93-6AE9-441B-A0D1-8671D510857D}">
      <dgm:prSet/>
      <dgm:spPr/>
      <dgm:t>
        <a:bodyPr/>
        <a:lstStyle/>
        <a:p>
          <a:endParaRPr lang="en-US" sz="2800"/>
        </a:p>
      </dgm:t>
    </dgm:pt>
    <dgm:pt modelId="{11AEB765-451C-4544-BCD4-0C3A5ACEE15E}" type="sibTrans" cxnId="{4ECA0D93-6AE9-441B-A0D1-8671D510857D}">
      <dgm:prSet/>
      <dgm:spPr/>
      <dgm:t>
        <a:bodyPr/>
        <a:lstStyle/>
        <a:p>
          <a:endParaRPr lang="en-US" sz="2800"/>
        </a:p>
      </dgm:t>
    </dgm:pt>
    <dgm:pt modelId="{C5A9778A-25FC-42F7-B695-C0A520B86DB4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endParaRPr lang="en-US" sz="1800" dirty="0"/>
        </a:p>
      </dgm:t>
    </dgm:pt>
    <dgm:pt modelId="{EB4AFAD4-52CD-4501-8167-86AA2C4393BD}" type="parTrans" cxnId="{34338939-71D3-4454-B17C-BD249EB3D3D9}">
      <dgm:prSet/>
      <dgm:spPr/>
      <dgm:t>
        <a:bodyPr/>
        <a:lstStyle/>
        <a:p>
          <a:endParaRPr lang="en-US" sz="2800"/>
        </a:p>
      </dgm:t>
    </dgm:pt>
    <dgm:pt modelId="{54439DA4-C043-4298-A1CA-6C2C08BE7B95}" type="sibTrans" cxnId="{34338939-71D3-4454-B17C-BD249EB3D3D9}">
      <dgm:prSet/>
      <dgm:spPr/>
      <dgm:t>
        <a:bodyPr/>
        <a:lstStyle/>
        <a:p>
          <a:endParaRPr lang="en-US" sz="2800"/>
        </a:p>
      </dgm:t>
    </dgm:pt>
    <dgm:pt modelId="{D2A2F2A5-DF32-4882-8E36-316225DF2632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endParaRPr lang="en-US" sz="1400" dirty="0"/>
        </a:p>
      </dgm:t>
    </dgm:pt>
    <dgm:pt modelId="{929D9B91-A544-4A05-8125-C113EE1DCE6B}" type="parTrans" cxnId="{C2274E0E-8B20-4B5E-A236-A3E2F97B9985}">
      <dgm:prSet/>
      <dgm:spPr/>
      <dgm:t>
        <a:bodyPr/>
        <a:lstStyle/>
        <a:p>
          <a:endParaRPr lang="en-US" sz="2800"/>
        </a:p>
      </dgm:t>
    </dgm:pt>
    <dgm:pt modelId="{5C9F14F2-A332-4C36-A6AC-46ECBE0D645B}" type="sibTrans" cxnId="{C2274E0E-8B20-4B5E-A236-A3E2F97B9985}">
      <dgm:prSet/>
      <dgm:spPr/>
      <dgm:t>
        <a:bodyPr/>
        <a:lstStyle/>
        <a:p>
          <a:endParaRPr lang="en-US" sz="2800"/>
        </a:p>
      </dgm:t>
    </dgm:pt>
    <dgm:pt modelId="{C734F30F-E925-476F-8515-5BA0F3C69D71}">
      <dgm:prSet phldrT="[Text]" custT="1"/>
      <dgm:spPr/>
      <dgm:t>
        <a:bodyPr/>
        <a:lstStyle/>
        <a:p>
          <a:pPr rtl="0"/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rtl="0"/>
          <a:endParaRPr lang="en-US" sz="1000" dirty="0"/>
        </a:p>
      </dgm:t>
    </dgm:pt>
    <dgm:pt modelId="{5C6B506C-5ABF-4CAC-A0C3-877146D0A471}" type="parTrans" cxnId="{C8001075-97C8-49F0-A35A-EBAC2CA28967}">
      <dgm:prSet/>
      <dgm:spPr/>
      <dgm:t>
        <a:bodyPr/>
        <a:lstStyle/>
        <a:p>
          <a:endParaRPr lang="en-US" sz="2800"/>
        </a:p>
      </dgm:t>
    </dgm:pt>
    <dgm:pt modelId="{C1276A58-D436-4544-B3D7-54F91BD73FBF}" type="sibTrans" cxnId="{C8001075-97C8-49F0-A35A-EBAC2CA28967}">
      <dgm:prSet/>
      <dgm:spPr/>
      <dgm:t>
        <a:bodyPr/>
        <a:lstStyle/>
        <a:p>
          <a:endParaRPr lang="en-US" sz="2800"/>
        </a:p>
      </dgm:t>
    </dgm:pt>
    <dgm:pt modelId="{26225220-71C0-40F9-A8DF-372C42436E0A}">
      <dgm:prSet phldrT="[Text]" custT="1"/>
      <dgm:spPr/>
      <dgm:t>
        <a:bodyPr/>
        <a:lstStyle/>
        <a:p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lang="en-US" sz="1200" dirty="0"/>
        </a:p>
      </dgm:t>
    </dgm:pt>
    <dgm:pt modelId="{D0B66280-A56B-4B5D-97BF-C4FC8E52D441}" type="parTrans" cxnId="{2DDE563D-A8A9-42F9-BCAC-B3322F64CC38}">
      <dgm:prSet/>
      <dgm:spPr/>
      <dgm:t>
        <a:bodyPr/>
        <a:lstStyle/>
        <a:p>
          <a:endParaRPr lang="en-US" sz="2800"/>
        </a:p>
      </dgm:t>
    </dgm:pt>
    <dgm:pt modelId="{086356DF-BE5A-496B-B841-0FFE70F96677}" type="sibTrans" cxnId="{2DDE563D-A8A9-42F9-BCAC-B3322F64CC38}">
      <dgm:prSet/>
      <dgm:spPr/>
      <dgm:t>
        <a:bodyPr/>
        <a:lstStyle/>
        <a:p>
          <a:endParaRPr lang="en-US" sz="2800"/>
        </a:p>
      </dgm:t>
    </dgm:pt>
    <dgm:pt modelId="{3C3ECFCA-CBBA-44B0-A43D-9C3C6E6778FF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</a:p>
      </dgm:t>
    </dgm:pt>
    <dgm:pt modelId="{484DC9EB-DF8F-42BE-9F5D-72C4C8141AAB}" type="parTrans" cxnId="{22080740-A6D2-4264-9EE5-ABC041B08A54}">
      <dgm:prSet/>
      <dgm:spPr/>
      <dgm:t>
        <a:bodyPr/>
        <a:lstStyle/>
        <a:p>
          <a:endParaRPr lang="en-US" sz="2800"/>
        </a:p>
      </dgm:t>
    </dgm:pt>
    <dgm:pt modelId="{B44FAFBA-A1DB-4D2B-9D2C-9C3A9749C857}" type="sibTrans" cxnId="{22080740-A6D2-4264-9EE5-ABC041B08A54}">
      <dgm:prSet/>
      <dgm:spPr/>
      <dgm:t>
        <a:bodyPr/>
        <a:lstStyle/>
        <a:p>
          <a:endParaRPr lang="en-US" sz="2800"/>
        </a:p>
      </dgm:t>
    </dgm:pt>
    <dgm:pt modelId="{FE8620EA-CAC9-405E-9330-FA05047D60C4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dirty="0"/>
        </a:p>
      </dgm:t>
    </dgm:pt>
    <dgm:pt modelId="{1142F4A9-3F96-4C12-A13E-52710883A2AF}" type="parTrans" cxnId="{4F13AC96-4367-45AE-BCC7-A201DE2A52E1}">
      <dgm:prSet/>
      <dgm:spPr/>
      <dgm:t>
        <a:bodyPr/>
        <a:lstStyle/>
        <a:p>
          <a:endParaRPr lang="en-US" sz="2800"/>
        </a:p>
      </dgm:t>
    </dgm:pt>
    <dgm:pt modelId="{2104FA07-0879-46A6-B0F4-6B5A398B3A2C}" type="sibTrans" cxnId="{4F13AC96-4367-45AE-BCC7-A201DE2A52E1}">
      <dgm:prSet/>
      <dgm:spPr/>
      <dgm:t>
        <a:bodyPr/>
        <a:lstStyle/>
        <a:p>
          <a:endParaRPr lang="en-US" sz="2800"/>
        </a:p>
      </dgm:t>
    </dgm:pt>
    <dgm:pt modelId="{7FEB758E-0799-493C-8F9E-791F92AB54A5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</a:p>
      </dgm:t>
    </dgm:pt>
    <dgm:pt modelId="{DE2B47CC-A3C5-4FCF-9B73-118EEDBF677B}" type="parTrans" cxnId="{94F747C5-54D5-47AC-9ED7-8FCE3DD1BDFC}">
      <dgm:prSet/>
      <dgm:spPr/>
      <dgm:t>
        <a:bodyPr/>
        <a:lstStyle/>
        <a:p>
          <a:endParaRPr lang="en-US" sz="2800"/>
        </a:p>
      </dgm:t>
    </dgm:pt>
    <dgm:pt modelId="{DA36760B-8657-47FB-A00F-586A5EB1E2B9}" type="sibTrans" cxnId="{94F747C5-54D5-47AC-9ED7-8FCE3DD1BDFC}">
      <dgm:prSet/>
      <dgm:spPr/>
      <dgm:t>
        <a:bodyPr/>
        <a:lstStyle/>
        <a:p>
          <a:endParaRPr lang="en-US" sz="2800"/>
        </a:p>
      </dgm:t>
    </dgm:pt>
    <dgm:pt modelId="{0A66A239-877A-491D-B4A5-519326FED04F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kumimoji="0" lang="en-US" alt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FA8299E-4036-4E3F-B6C9-F4017BFEEA9F}" type="parTrans" cxnId="{1EC64175-9D16-4373-B2C1-7105D14B4DCB}">
      <dgm:prSet/>
      <dgm:spPr/>
      <dgm:t>
        <a:bodyPr/>
        <a:lstStyle/>
        <a:p>
          <a:endParaRPr lang="en-US" sz="2800"/>
        </a:p>
      </dgm:t>
    </dgm:pt>
    <dgm:pt modelId="{FA1C3D7F-5B75-4998-BCFB-52C619C078CC}" type="sibTrans" cxnId="{1EC64175-9D16-4373-B2C1-7105D14B4DCB}">
      <dgm:prSet/>
      <dgm:spPr/>
      <dgm:t>
        <a:bodyPr/>
        <a:lstStyle/>
        <a:p>
          <a:endParaRPr lang="en-US" sz="2800"/>
        </a:p>
      </dgm:t>
    </dgm:pt>
    <dgm:pt modelId="{C0595B53-7815-4255-A3C3-B84CE4788C62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</a:p>
      </dgm:t>
    </dgm:pt>
    <dgm:pt modelId="{AF05CA28-4433-461A-8862-D77EE1FC18DD}" type="parTrans" cxnId="{D894DB56-7F7B-4E5D-A984-75EFED13D913}">
      <dgm:prSet/>
      <dgm:spPr/>
      <dgm:t>
        <a:bodyPr/>
        <a:lstStyle/>
        <a:p>
          <a:endParaRPr lang="en-US" sz="2800"/>
        </a:p>
      </dgm:t>
    </dgm:pt>
    <dgm:pt modelId="{DF5D393D-138F-4BF0-9C8C-649767C84269}" type="sibTrans" cxnId="{D894DB56-7F7B-4E5D-A984-75EFED13D913}">
      <dgm:prSet/>
      <dgm:spPr/>
      <dgm:t>
        <a:bodyPr/>
        <a:lstStyle/>
        <a:p>
          <a:endParaRPr lang="en-US" sz="2800"/>
        </a:p>
      </dgm:t>
    </dgm:pt>
    <dgm:pt modelId="{EDA1ECE8-1E14-404A-B108-76D51E5A0DCA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dirty="0"/>
        </a:p>
      </dgm:t>
    </dgm:pt>
    <dgm:pt modelId="{AE030C0B-0CDC-481B-A3B2-5B837385A9B0}" type="parTrans" cxnId="{14A00B16-90DE-4793-83F0-6C8AF4D0B07C}">
      <dgm:prSet/>
      <dgm:spPr/>
      <dgm:t>
        <a:bodyPr/>
        <a:lstStyle/>
        <a:p>
          <a:endParaRPr lang="en-US" sz="2800"/>
        </a:p>
      </dgm:t>
    </dgm:pt>
    <dgm:pt modelId="{59EEB166-3B4D-45FC-BD7D-C98E5A36875E}" type="sibTrans" cxnId="{14A00B16-90DE-4793-83F0-6C8AF4D0B07C}">
      <dgm:prSet/>
      <dgm:spPr/>
      <dgm:t>
        <a:bodyPr/>
        <a:lstStyle/>
        <a:p>
          <a:endParaRPr lang="en-US" sz="2800"/>
        </a:p>
      </dgm:t>
    </dgm:pt>
    <dgm:pt modelId="{BDC9B40B-B267-4F63-8A94-52CD176A03F6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</a:p>
      </dgm:t>
    </dgm:pt>
    <dgm:pt modelId="{DBD9E39F-59F7-4463-9377-7C9A628FFC27}" type="parTrans" cxnId="{89EB8FFD-87BE-4F8A-BA84-4C84426592CD}">
      <dgm:prSet/>
      <dgm:spPr/>
      <dgm:t>
        <a:bodyPr/>
        <a:lstStyle/>
        <a:p>
          <a:endParaRPr lang="en-US" sz="2800"/>
        </a:p>
      </dgm:t>
    </dgm:pt>
    <dgm:pt modelId="{DA307DA6-2830-4651-A9EC-122B0E82EE8C}" type="sibTrans" cxnId="{89EB8FFD-87BE-4F8A-BA84-4C84426592CD}">
      <dgm:prSet/>
      <dgm:spPr/>
      <dgm:t>
        <a:bodyPr/>
        <a:lstStyle/>
        <a:p>
          <a:endParaRPr lang="en-US" sz="2800"/>
        </a:p>
      </dgm:t>
    </dgm:pt>
    <dgm:pt modelId="{E090C6D4-CAD8-49D1-B678-D913B7FA42AD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9D1E870E-5394-40E3-8F5D-8F3E70B333A5}" type="parTrans" cxnId="{C91439D2-DCFE-4576-B503-CC2CD1D7541A}">
      <dgm:prSet/>
      <dgm:spPr/>
      <dgm:t>
        <a:bodyPr/>
        <a:lstStyle/>
        <a:p>
          <a:endParaRPr lang="en-US" sz="2800"/>
        </a:p>
      </dgm:t>
    </dgm:pt>
    <dgm:pt modelId="{ADEFC7EE-D163-48A6-B8E2-50B132235DF2}" type="sibTrans" cxnId="{C91439D2-DCFE-4576-B503-CC2CD1D7541A}">
      <dgm:prSet/>
      <dgm:spPr/>
      <dgm:t>
        <a:bodyPr/>
        <a:lstStyle/>
        <a:p>
          <a:endParaRPr lang="en-US" sz="2800"/>
        </a:p>
      </dgm:t>
    </dgm:pt>
    <dgm:pt modelId="{446A7DBF-DADF-4FD0-9516-ECEB587F3B09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dirty="0"/>
        </a:p>
      </dgm:t>
    </dgm:pt>
    <dgm:pt modelId="{0551D660-6E16-4DD4-B6F4-97DF32C47EC2}" type="parTrans" cxnId="{B5948C6D-2914-4069-9D06-0BF928FD1DC8}">
      <dgm:prSet/>
      <dgm:spPr/>
      <dgm:t>
        <a:bodyPr/>
        <a:lstStyle/>
        <a:p>
          <a:endParaRPr lang="en-US" sz="2800"/>
        </a:p>
      </dgm:t>
    </dgm:pt>
    <dgm:pt modelId="{E53DCCB3-61E2-45AD-9F7B-A7DDA77888ED}" type="sibTrans" cxnId="{B5948C6D-2914-4069-9D06-0BF928FD1DC8}">
      <dgm:prSet/>
      <dgm:spPr/>
      <dgm:t>
        <a:bodyPr/>
        <a:lstStyle/>
        <a:p>
          <a:endParaRPr lang="en-US" sz="2800"/>
        </a:p>
      </dgm:t>
    </dgm:pt>
    <dgm:pt modelId="{5FB08983-FF23-4883-BDDE-29355E85A498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6C1D5598-52C3-48FC-B920-081CC0CDFB7B}" type="parTrans" cxnId="{406CA38A-6DC9-4999-8E98-829DBB492F0E}">
      <dgm:prSet/>
      <dgm:spPr/>
      <dgm:t>
        <a:bodyPr/>
        <a:lstStyle/>
        <a:p>
          <a:endParaRPr lang="en-US" sz="2800"/>
        </a:p>
      </dgm:t>
    </dgm:pt>
    <dgm:pt modelId="{72E634EB-4032-45F2-8573-E2EA4314E00E}" type="sibTrans" cxnId="{406CA38A-6DC9-4999-8E98-829DBB492F0E}">
      <dgm:prSet/>
      <dgm:spPr/>
      <dgm:t>
        <a:bodyPr/>
        <a:lstStyle/>
        <a:p>
          <a:endParaRPr lang="en-US" sz="2800"/>
        </a:p>
      </dgm:t>
    </dgm:pt>
    <dgm:pt modelId="{98FC3FA9-195E-4B35-8BEB-05B678693304}" type="pres">
      <dgm:prSet presAssocID="{5A4A233D-956A-40FB-91AF-2F2CC7692623}" presName="rootnode" presStyleCnt="0">
        <dgm:presLayoutVars>
          <dgm:chMax/>
          <dgm:chPref/>
          <dgm:dir/>
          <dgm:animLvl val="lvl"/>
        </dgm:presLayoutVars>
      </dgm:prSet>
      <dgm:spPr/>
    </dgm:pt>
    <dgm:pt modelId="{C09E0662-0E4E-4C55-A079-9D27922CD3D1}" type="pres">
      <dgm:prSet presAssocID="{ACB22196-23EA-4D49-9DBA-58D5A8F0DDA2}" presName="composite" presStyleCnt="0"/>
      <dgm:spPr/>
    </dgm:pt>
    <dgm:pt modelId="{6CEA0F52-44F1-4F4E-86CD-4AE7B72F03EE}" type="pres">
      <dgm:prSet presAssocID="{ACB22196-23EA-4D49-9DBA-58D5A8F0DDA2}" presName="LShape" presStyleLbl="alignNode1" presStyleIdx="0" presStyleCnt="11" custLinFactNeighborX="0" custLinFactNeighborY="-1268"/>
      <dgm:spPr>
        <a:solidFill>
          <a:schemeClr val="accent3"/>
        </a:solidFill>
      </dgm:spPr>
    </dgm:pt>
    <dgm:pt modelId="{D3C6A184-21BA-4752-B8F4-7A0589861970}" type="pres">
      <dgm:prSet presAssocID="{ACB22196-23EA-4D49-9DBA-58D5A8F0DDA2}" presName="ParentText" presStyleLbl="revTx" presStyleIdx="0" presStyleCnt="6" custLinFactNeighborX="-1687" custLinFactNeighborY="-48158">
        <dgm:presLayoutVars>
          <dgm:chMax val="0"/>
          <dgm:chPref val="0"/>
          <dgm:bulletEnabled val="1"/>
        </dgm:presLayoutVars>
      </dgm:prSet>
      <dgm:spPr/>
    </dgm:pt>
    <dgm:pt modelId="{89B69744-1D64-484E-94CD-8F1161C59D3F}" type="pres">
      <dgm:prSet presAssocID="{ACB22196-23EA-4D49-9DBA-58D5A8F0DDA2}" presName="Triangle" presStyleLbl="alignNode1" presStyleIdx="1" presStyleCnt="11"/>
      <dgm:spPr>
        <a:solidFill>
          <a:schemeClr val="accent3"/>
        </a:solidFill>
      </dgm:spPr>
    </dgm:pt>
    <dgm:pt modelId="{0BE89D2F-9632-4044-BFB0-A134B7809BC4}" type="pres">
      <dgm:prSet presAssocID="{11AEB765-451C-4544-BCD4-0C3A5ACEE15E}" presName="sibTrans" presStyleCnt="0"/>
      <dgm:spPr/>
    </dgm:pt>
    <dgm:pt modelId="{72E6F32A-6022-46FC-A42A-3A5B30CABFBF}" type="pres">
      <dgm:prSet presAssocID="{11AEB765-451C-4544-BCD4-0C3A5ACEE15E}" presName="space" presStyleCnt="0"/>
      <dgm:spPr/>
    </dgm:pt>
    <dgm:pt modelId="{554F35F2-6541-47D2-B652-9DB89C7A2C55}" type="pres">
      <dgm:prSet presAssocID="{C5A9778A-25FC-42F7-B695-C0A520B86DB4}" presName="composite" presStyleCnt="0"/>
      <dgm:spPr/>
    </dgm:pt>
    <dgm:pt modelId="{E8E622C2-6A2B-415C-8DE4-971C701A108A}" type="pres">
      <dgm:prSet presAssocID="{C5A9778A-25FC-42F7-B695-C0A520B86DB4}" presName="LShape" presStyleLbl="alignNode1" presStyleIdx="2" presStyleCnt="11"/>
      <dgm:spPr/>
    </dgm:pt>
    <dgm:pt modelId="{AC335EBE-C286-49E1-A0B6-A9F2B666F2D9}" type="pres">
      <dgm:prSet presAssocID="{C5A9778A-25FC-42F7-B695-C0A520B86DB4}" presName="ParentText" presStyleLbl="revTx" presStyleIdx="1" presStyleCnt="6" custLinFactNeighborX="-3377" custLinFactNeighborY="-45269">
        <dgm:presLayoutVars>
          <dgm:chMax val="0"/>
          <dgm:chPref val="0"/>
          <dgm:bulletEnabled val="1"/>
        </dgm:presLayoutVars>
      </dgm:prSet>
      <dgm:spPr/>
    </dgm:pt>
    <dgm:pt modelId="{520DDED5-020C-473F-8DAA-3F0E042D4BBE}" type="pres">
      <dgm:prSet presAssocID="{C5A9778A-25FC-42F7-B695-C0A520B86DB4}" presName="Triangle" presStyleLbl="alignNode1" presStyleIdx="3" presStyleCnt="11"/>
      <dgm:spPr/>
    </dgm:pt>
    <dgm:pt modelId="{2BD0AE16-C0A8-4B98-BD62-F8EE843542C8}" type="pres">
      <dgm:prSet presAssocID="{54439DA4-C043-4298-A1CA-6C2C08BE7B95}" presName="sibTrans" presStyleCnt="0"/>
      <dgm:spPr/>
    </dgm:pt>
    <dgm:pt modelId="{3375EB37-B56F-46D5-BA59-A8B35CA7A5A6}" type="pres">
      <dgm:prSet presAssocID="{54439DA4-C043-4298-A1CA-6C2C08BE7B95}" presName="space" presStyleCnt="0"/>
      <dgm:spPr/>
    </dgm:pt>
    <dgm:pt modelId="{687CD701-818E-47F4-A75D-31BAB76166D1}" type="pres">
      <dgm:prSet presAssocID="{D2A2F2A5-DF32-4882-8E36-316225DF2632}" presName="composite" presStyleCnt="0"/>
      <dgm:spPr/>
    </dgm:pt>
    <dgm:pt modelId="{7032A6AC-733C-4DD5-8B35-64B12C68659B}" type="pres">
      <dgm:prSet presAssocID="{D2A2F2A5-DF32-4882-8E36-316225DF2632}" presName="LShape" presStyleLbl="alignNode1" presStyleIdx="4" presStyleCnt="11"/>
      <dgm:spPr>
        <a:solidFill>
          <a:schemeClr val="accent3"/>
        </a:solidFill>
      </dgm:spPr>
    </dgm:pt>
    <dgm:pt modelId="{634DF6BD-DE81-434B-A462-BC2A54D204EF}" type="pres">
      <dgm:prSet presAssocID="{D2A2F2A5-DF32-4882-8E36-316225DF2632}" presName="ParentText" presStyleLbl="revTx" presStyleIdx="2" presStyleCnt="6" custLinFactNeighborX="-3378" custLinFactNeighborY="-41416">
        <dgm:presLayoutVars>
          <dgm:chMax val="0"/>
          <dgm:chPref val="0"/>
          <dgm:bulletEnabled val="1"/>
        </dgm:presLayoutVars>
      </dgm:prSet>
      <dgm:spPr/>
    </dgm:pt>
    <dgm:pt modelId="{C5EF0A25-3463-46C6-BD66-1CC088201F3B}" type="pres">
      <dgm:prSet presAssocID="{D2A2F2A5-DF32-4882-8E36-316225DF2632}" presName="Triangle" presStyleLbl="alignNode1" presStyleIdx="5" presStyleCnt="11"/>
      <dgm:spPr>
        <a:solidFill>
          <a:schemeClr val="accent3"/>
        </a:solidFill>
      </dgm:spPr>
    </dgm:pt>
    <dgm:pt modelId="{056F0D44-EF7A-4468-95B2-EEB3D0B8DBD2}" type="pres">
      <dgm:prSet presAssocID="{5C9F14F2-A332-4C36-A6AC-46ECBE0D645B}" presName="sibTrans" presStyleCnt="0"/>
      <dgm:spPr/>
    </dgm:pt>
    <dgm:pt modelId="{CB45E405-833B-4CD3-9AD8-0F0A3563F98C}" type="pres">
      <dgm:prSet presAssocID="{5C9F14F2-A332-4C36-A6AC-46ECBE0D645B}" presName="space" presStyleCnt="0"/>
      <dgm:spPr/>
    </dgm:pt>
    <dgm:pt modelId="{E756CE5E-9159-4B67-BE67-5E9E5378031E}" type="pres">
      <dgm:prSet presAssocID="{0A66A239-877A-491D-B4A5-519326FED04F}" presName="composite" presStyleCnt="0"/>
      <dgm:spPr/>
    </dgm:pt>
    <dgm:pt modelId="{55E831B1-0599-4AA2-87B7-0F0919FB947C}" type="pres">
      <dgm:prSet presAssocID="{0A66A239-877A-491D-B4A5-519326FED04F}" presName="LShape" presStyleLbl="alignNode1" presStyleIdx="6" presStyleCnt="11"/>
      <dgm:spPr/>
    </dgm:pt>
    <dgm:pt modelId="{D1545CD1-9DCA-4185-A638-BD910043BDE7}" type="pres">
      <dgm:prSet presAssocID="{0A66A239-877A-491D-B4A5-519326FED04F}" presName="ParentText" presStyleLbl="revTx" presStyleIdx="3" presStyleCnt="6" custLinFactNeighborX="-2280" custLinFactNeighborY="-78021">
        <dgm:presLayoutVars>
          <dgm:chMax val="0"/>
          <dgm:chPref val="0"/>
          <dgm:bulletEnabled val="1"/>
        </dgm:presLayoutVars>
      </dgm:prSet>
      <dgm:spPr/>
    </dgm:pt>
    <dgm:pt modelId="{490D8EDC-F68B-4E93-B71E-3332C917D6CD}" type="pres">
      <dgm:prSet presAssocID="{0A66A239-877A-491D-B4A5-519326FED04F}" presName="Triangle" presStyleLbl="alignNode1" presStyleIdx="7" presStyleCnt="11"/>
      <dgm:spPr/>
    </dgm:pt>
    <dgm:pt modelId="{4985DEB7-8753-4252-9ECB-9C208E102E2F}" type="pres">
      <dgm:prSet presAssocID="{FA1C3D7F-5B75-4998-BCFB-52C619C078CC}" presName="sibTrans" presStyleCnt="0"/>
      <dgm:spPr/>
    </dgm:pt>
    <dgm:pt modelId="{23486494-1539-445D-A099-C2146EB5AA18}" type="pres">
      <dgm:prSet presAssocID="{FA1C3D7F-5B75-4998-BCFB-52C619C078CC}" presName="space" presStyleCnt="0"/>
      <dgm:spPr/>
    </dgm:pt>
    <dgm:pt modelId="{9A270049-A045-4208-9758-02E47A3C0B86}" type="pres">
      <dgm:prSet presAssocID="{26225220-71C0-40F9-A8DF-372C42436E0A}" presName="composite" presStyleCnt="0"/>
      <dgm:spPr/>
    </dgm:pt>
    <dgm:pt modelId="{0AFA1638-9A5A-4462-833E-BA8EFBC6E91D}" type="pres">
      <dgm:prSet presAssocID="{26225220-71C0-40F9-A8DF-372C42436E0A}" presName="LShape" presStyleLbl="alignNode1" presStyleIdx="8" presStyleCnt="11"/>
      <dgm:spPr>
        <a:solidFill>
          <a:schemeClr val="accent3"/>
        </a:solidFill>
      </dgm:spPr>
    </dgm:pt>
    <dgm:pt modelId="{7C7CA850-26A3-4219-AD24-1050EE2D2408}" type="pres">
      <dgm:prSet presAssocID="{26225220-71C0-40F9-A8DF-372C42436E0A}" presName="ParentText" presStyleLbl="revTx" presStyleIdx="4" presStyleCnt="6" custLinFactNeighborX="-2535" custLinFactNeighborY="-95001">
        <dgm:presLayoutVars>
          <dgm:chMax val="0"/>
          <dgm:chPref val="0"/>
          <dgm:bulletEnabled val="1"/>
        </dgm:presLayoutVars>
      </dgm:prSet>
      <dgm:spPr/>
    </dgm:pt>
    <dgm:pt modelId="{9F809616-4745-4D77-B0DD-0548AAFF1CDF}" type="pres">
      <dgm:prSet presAssocID="{26225220-71C0-40F9-A8DF-372C42436E0A}" presName="Triangle" presStyleLbl="alignNode1" presStyleIdx="9" presStyleCnt="11"/>
      <dgm:spPr>
        <a:solidFill>
          <a:schemeClr val="accent3"/>
        </a:solidFill>
      </dgm:spPr>
    </dgm:pt>
    <dgm:pt modelId="{98E7604F-2AB4-4449-92D5-094BD8A110A0}" type="pres">
      <dgm:prSet presAssocID="{086356DF-BE5A-496B-B841-0FFE70F96677}" presName="sibTrans" presStyleCnt="0"/>
      <dgm:spPr/>
    </dgm:pt>
    <dgm:pt modelId="{9AA69236-3C59-4D4E-8291-8A6B1FAA7A6F}" type="pres">
      <dgm:prSet presAssocID="{086356DF-BE5A-496B-B841-0FFE70F96677}" presName="space" presStyleCnt="0"/>
      <dgm:spPr/>
    </dgm:pt>
    <dgm:pt modelId="{50F49B73-3358-45C8-A8D6-48811EABB5B5}" type="pres">
      <dgm:prSet presAssocID="{C734F30F-E925-476F-8515-5BA0F3C69D71}" presName="composite" presStyleCnt="0"/>
      <dgm:spPr/>
    </dgm:pt>
    <dgm:pt modelId="{79E44CB3-56F9-48CA-AABC-7EE14C8A91F2}" type="pres">
      <dgm:prSet presAssocID="{C734F30F-E925-476F-8515-5BA0F3C69D71}" presName="LShape" presStyleLbl="alignNode1" presStyleIdx="10" presStyleCnt="11"/>
      <dgm:spPr/>
    </dgm:pt>
    <dgm:pt modelId="{3AB3FBE1-AA29-4233-A3E6-B0B04093B4B6}" type="pres">
      <dgm:prSet presAssocID="{C734F30F-E925-476F-8515-5BA0F3C69D71}" presName="ParentText" presStyleLbl="revTx" presStyleIdx="5" presStyleCnt="6" custLinFactNeighborX="-449" custLinFactNeighborY="-81079">
        <dgm:presLayoutVars>
          <dgm:chMax val="0"/>
          <dgm:chPref val="0"/>
          <dgm:bulletEnabled val="1"/>
        </dgm:presLayoutVars>
      </dgm:prSet>
      <dgm:spPr/>
    </dgm:pt>
  </dgm:ptLst>
  <dgm:cxnLst>
    <dgm:cxn modelId="{C2274E0E-8B20-4B5E-A236-A3E2F97B9985}" srcId="{5A4A233D-956A-40FB-91AF-2F2CC7692623}" destId="{D2A2F2A5-DF32-4882-8E36-316225DF2632}" srcOrd="2" destOrd="0" parTransId="{929D9B91-A544-4A05-8125-C113EE1DCE6B}" sibTransId="{5C9F14F2-A332-4C36-A6AC-46ECBE0D645B}"/>
    <dgm:cxn modelId="{B0DBD214-D42C-45D6-84AC-D8AFA995BBD4}" type="presOf" srcId="{C0595B53-7815-4255-A3C3-B84CE4788C62}" destId="{634DF6BD-DE81-434B-A462-BC2A54D204EF}" srcOrd="0" destOrd="1" presId="urn:microsoft.com/office/officeart/2009/3/layout/StepUpProcess"/>
    <dgm:cxn modelId="{14A00B16-90DE-4793-83F0-6C8AF4D0B07C}" srcId="{D2A2F2A5-DF32-4882-8E36-316225DF2632}" destId="{EDA1ECE8-1E14-404A-B108-76D51E5A0DCA}" srcOrd="1" destOrd="0" parTransId="{AE030C0B-0CDC-481B-A3B2-5B837385A9B0}" sibTransId="{59EEB166-3B4D-45FC-BD7D-C98E5A36875E}"/>
    <dgm:cxn modelId="{9587731B-F464-4F6D-9CAF-66E299CCEF3C}" type="presOf" srcId="{C5A9778A-25FC-42F7-B695-C0A520B86DB4}" destId="{AC335EBE-C286-49E1-A0B6-A9F2B666F2D9}" srcOrd="0" destOrd="0" presId="urn:microsoft.com/office/officeart/2009/3/layout/StepUpProcess"/>
    <dgm:cxn modelId="{65C01C1E-E915-4F0E-A186-375AD89CCE17}" type="presOf" srcId="{5A4A233D-956A-40FB-91AF-2F2CC7692623}" destId="{98FC3FA9-195E-4B35-8BEB-05B678693304}" srcOrd="0" destOrd="0" presId="urn:microsoft.com/office/officeart/2009/3/layout/StepUpProcess"/>
    <dgm:cxn modelId="{42C88F25-33D8-46FC-A7B3-A184EC9D0AB9}" type="presOf" srcId="{5FB08983-FF23-4883-BDDE-29355E85A498}" destId="{D3C6A184-21BA-4752-B8F4-7A0589861970}" srcOrd="0" destOrd="1" presId="urn:microsoft.com/office/officeart/2009/3/layout/StepUpProcess"/>
    <dgm:cxn modelId="{34338939-71D3-4454-B17C-BD249EB3D3D9}" srcId="{5A4A233D-956A-40FB-91AF-2F2CC7692623}" destId="{C5A9778A-25FC-42F7-B695-C0A520B86DB4}" srcOrd="1" destOrd="0" parTransId="{EB4AFAD4-52CD-4501-8167-86AA2C4393BD}" sibTransId="{54439DA4-C043-4298-A1CA-6C2C08BE7B95}"/>
    <dgm:cxn modelId="{2DDE563D-A8A9-42F9-BCAC-B3322F64CC38}" srcId="{5A4A233D-956A-40FB-91AF-2F2CC7692623}" destId="{26225220-71C0-40F9-A8DF-372C42436E0A}" srcOrd="4" destOrd="0" parTransId="{D0B66280-A56B-4B5D-97BF-C4FC8E52D441}" sibTransId="{086356DF-BE5A-496B-B841-0FFE70F96677}"/>
    <dgm:cxn modelId="{22080740-A6D2-4264-9EE5-ABC041B08A54}" srcId="{C734F30F-E925-476F-8515-5BA0F3C69D71}" destId="{3C3ECFCA-CBBA-44B0-A43D-9C3C6E6778FF}" srcOrd="0" destOrd="0" parTransId="{484DC9EB-DF8F-42BE-9F5D-72C4C8141AAB}" sibTransId="{B44FAFBA-A1DB-4D2B-9D2C-9C3A9749C857}"/>
    <dgm:cxn modelId="{4D01A761-A257-4D22-84FF-6BD32FDF8293}" type="presOf" srcId="{FE8620EA-CAC9-405E-9330-FA05047D60C4}" destId="{3AB3FBE1-AA29-4233-A3E6-B0B04093B4B6}" srcOrd="0" destOrd="2" presId="urn:microsoft.com/office/officeart/2009/3/layout/StepUpProcess"/>
    <dgm:cxn modelId="{0D75B963-8734-4E92-A220-B2FD93EF5FA5}" type="presOf" srcId="{C734F30F-E925-476F-8515-5BA0F3C69D71}" destId="{3AB3FBE1-AA29-4233-A3E6-B0B04093B4B6}" srcOrd="0" destOrd="0" presId="urn:microsoft.com/office/officeart/2009/3/layout/StepUpProcess"/>
    <dgm:cxn modelId="{61B37249-F22A-4D48-8810-B6547517EFDE}" type="presOf" srcId="{446A7DBF-DADF-4FD0-9516-ECEB587F3B09}" destId="{AC335EBE-C286-49E1-A0B6-A9F2B666F2D9}" srcOrd="0" destOrd="2" presId="urn:microsoft.com/office/officeart/2009/3/layout/StepUpProcess"/>
    <dgm:cxn modelId="{A211A86A-D960-4765-9A21-329DD859CCD3}" type="presOf" srcId="{E090C6D4-CAD8-49D1-B678-D913B7FA42AD}" destId="{AC335EBE-C286-49E1-A0B6-A9F2B666F2D9}" srcOrd="0" destOrd="1" presId="urn:microsoft.com/office/officeart/2009/3/layout/StepUpProcess"/>
    <dgm:cxn modelId="{B602384B-46BB-475E-9B88-B9DAE63C8289}" type="presOf" srcId="{26225220-71C0-40F9-A8DF-372C42436E0A}" destId="{7C7CA850-26A3-4219-AD24-1050EE2D2408}" srcOrd="0" destOrd="0" presId="urn:microsoft.com/office/officeart/2009/3/layout/StepUpProcess"/>
    <dgm:cxn modelId="{BDEBC64B-A72B-45BE-959C-8BA3A0886854}" type="presOf" srcId="{EDA1ECE8-1E14-404A-B108-76D51E5A0DCA}" destId="{634DF6BD-DE81-434B-A462-BC2A54D204EF}" srcOrd="0" destOrd="2" presId="urn:microsoft.com/office/officeart/2009/3/layout/StepUpProcess"/>
    <dgm:cxn modelId="{B5948C6D-2914-4069-9D06-0BF928FD1DC8}" srcId="{C5A9778A-25FC-42F7-B695-C0A520B86DB4}" destId="{446A7DBF-DADF-4FD0-9516-ECEB587F3B09}" srcOrd="1" destOrd="0" parTransId="{0551D660-6E16-4DD4-B6F4-97DF32C47EC2}" sibTransId="{E53DCCB3-61E2-45AD-9F7B-A7DDA77888ED}"/>
    <dgm:cxn modelId="{E7F39B50-BEC1-4066-8F8C-5E900B0CA560}" type="presOf" srcId="{D2A2F2A5-DF32-4882-8E36-316225DF2632}" destId="{634DF6BD-DE81-434B-A462-BC2A54D204EF}" srcOrd="0" destOrd="0" presId="urn:microsoft.com/office/officeart/2009/3/layout/StepUpProcess"/>
    <dgm:cxn modelId="{C8001075-97C8-49F0-A35A-EBAC2CA28967}" srcId="{5A4A233D-956A-40FB-91AF-2F2CC7692623}" destId="{C734F30F-E925-476F-8515-5BA0F3C69D71}" srcOrd="5" destOrd="0" parTransId="{5C6B506C-5ABF-4CAC-A0C3-877146D0A471}" sibTransId="{C1276A58-D436-4544-B3D7-54F91BD73FBF}"/>
    <dgm:cxn modelId="{1EC64175-9D16-4373-B2C1-7105D14B4DCB}" srcId="{5A4A233D-956A-40FB-91AF-2F2CC7692623}" destId="{0A66A239-877A-491D-B4A5-519326FED04F}" srcOrd="3" destOrd="0" parTransId="{6FA8299E-4036-4E3F-B6C9-F4017BFEEA9F}" sibTransId="{FA1C3D7F-5B75-4998-BCFB-52C619C078CC}"/>
    <dgm:cxn modelId="{D894DB56-7F7B-4E5D-A984-75EFED13D913}" srcId="{D2A2F2A5-DF32-4882-8E36-316225DF2632}" destId="{C0595B53-7815-4255-A3C3-B84CE4788C62}" srcOrd="0" destOrd="0" parTransId="{AF05CA28-4433-461A-8862-D77EE1FC18DD}" sibTransId="{DF5D393D-138F-4BF0-9C8C-649767C84269}"/>
    <dgm:cxn modelId="{68983280-0D72-40BC-ADB8-41F7F8BAD93A}" type="presOf" srcId="{BDC9B40B-B267-4F63-8A94-52CD176A03F6}" destId="{D1545CD1-9DCA-4185-A638-BD910043BDE7}" srcOrd="0" destOrd="1" presId="urn:microsoft.com/office/officeart/2009/3/layout/StepUpProcess"/>
    <dgm:cxn modelId="{406CA38A-6DC9-4999-8E98-829DBB492F0E}" srcId="{ACB22196-23EA-4D49-9DBA-58D5A8F0DDA2}" destId="{5FB08983-FF23-4883-BDDE-29355E85A498}" srcOrd="0" destOrd="0" parTransId="{6C1D5598-52C3-48FC-B920-081CC0CDFB7B}" sibTransId="{72E634EB-4032-45F2-8573-E2EA4314E00E}"/>
    <dgm:cxn modelId="{4ECA0D93-6AE9-441B-A0D1-8671D510857D}" srcId="{5A4A233D-956A-40FB-91AF-2F2CC7692623}" destId="{ACB22196-23EA-4D49-9DBA-58D5A8F0DDA2}" srcOrd="0" destOrd="0" parTransId="{0F3AAFF2-17A1-4F00-951B-524CA9F8DC79}" sibTransId="{11AEB765-451C-4544-BCD4-0C3A5ACEE15E}"/>
    <dgm:cxn modelId="{4F13AC96-4367-45AE-BCC7-A201DE2A52E1}" srcId="{C734F30F-E925-476F-8515-5BA0F3C69D71}" destId="{FE8620EA-CAC9-405E-9330-FA05047D60C4}" srcOrd="1" destOrd="0" parTransId="{1142F4A9-3F96-4C12-A13E-52710883A2AF}" sibTransId="{2104FA07-0879-46A6-B0F4-6B5A398B3A2C}"/>
    <dgm:cxn modelId="{5D48F3AD-97C0-4356-B6BD-3C49A1EBF72C}" type="presOf" srcId="{3C3ECFCA-CBBA-44B0-A43D-9C3C6E6778FF}" destId="{3AB3FBE1-AA29-4233-A3E6-B0B04093B4B6}" srcOrd="0" destOrd="1" presId="urn:microsoft.com/office/officeart/2009/3/layout/StepUpProcess"/>
    <dgm:cxn modelId="{94F747C5-54D5-47AC-9ED7-8FCE3DD1BDFC}" srcId="{26225220-71C0-40F9-A8DF-372C42436E0A}" destId="{7FEB758E-0799-493C-8F9E-791F92AB54A5}" srcOrd="0" destOrd="0" parTransId="{DE2B47CC-A3C5-4FCF-9B73-118EEDBF677B}" sibTransId="{DA36760B-8657-47FB-A00F-586A5EB1E2B9}"/>
    <dgm:cxn modelId="{C91439D2-DCFE-4576-B503-CC2CD1D7541A}" srcId="{C5A9778A-25FC-42F7-B695-C0A520B86DB4}" destId="{E090C6D4-CAD8-49D1-B678-D913B7FA42AD}" srcOrd="0" destOrd="0" parTransId="{9D1E870E-5394-40E3-8F5D-8F3E70B333A5}" sibTransId="{ADEFC7EE-D163-48A6-B8E2-50B132235DF2}"/>
    <dgm:cxn modelId="{70C0CBD4-14C1-497F-9218-67015C6A09C5}" type="presOf" srcId="{7FEB758E-0799-493C-8F9E-791F92AB54A5}" destId="{7C7CA850-26A3-4219-AD24-1050EE2D2408}" srcOrd="0" destOrd="1" presId="urn:microsoft.com/office/officeart/2009/3/layout/StepUpProcess"/>
    <dgm:cxn modelId="{D83424E2-7F03-49D6-9158-E538782B300A}" type="presOf" srcId="{0A66A239-877A-491D-B4A5-519326FED04F}" destId="{D1545CD1-9DCA-4185-A638-BD910043BDE7}" srcOrd="0" destOrd="0" presId="urn:microsoft.com/office/officeart/2009/3/layout/StepUpProcess"/>
    <dgm:cxn modelId="{7103AEE5-1960-46E0-9E35-57767F4DFA6A}" type="presOf" srcId="{ACB22196-23EA-4D49-9DBA-58D5A8F0DDA2}" destId="{D3C6A184-21BA-4752-B8F4-7A0589861970}" srcOrd="0" destOrd="0" presId="urn:microsoft.com/office/officeart/2009/3/layout/StepUpProcess"/>
    <dgm:cxn modelId="{89EB8FFD-87BE-4F8A-BA84-4C84426592CD}" srcId="{0A66A239-877A-491D-B4A5-519326FED04F}" destId="{BDC9B40B-B267-4F63-8A94-52CD176A03F6}" srcOrd="0" destOrd="0" parTransId="{DBD9E39F-59F7-4463-9377-7C9A628FFC27}" sibTransId="{DA307DA6-2830-4651-A9EC-122B0E82EE8C}"/>
    <dgm:cxn modelId="{191FCCA0-4428-41C2-A74D-74AC29373222}" type="presParOf" srcId="{98FC3FA9-195E-4B35-8BEB-05B678693304}" destId="{C09E0662-0E4E-4C55-A079-9D27922CD3D1}" srcOrd="0" destOrd="0" presId="urn:microsoft.com/office/officeart/2009/3/layout/StepUpProcess"/>
    <dgm:cxn modelId="{13CABA80-4D0C-457A-B830-98A8B4B5A1C6}" type="presParOf" srcId="{C09E0662-0E4E-4C55-A079-9D27922CD3D1}" destId="{6CEA0F52-44F1-4F4E-86CD-4AE7B72F03EE}" srcOrd="0" destOrd="0" presId="urn:microsoft.com/office/officeart/2009/3/layout/StepUpProcess"/>
    <dgm:cxn modelId="{DF3F7404-105E-4D39-8E01-69F1432DFA22}" type="presParOf" srcId="{C09E0662-0E4E-4C55-A079-9D27922CD3D1}" destId="{D3C6A184-21BA-4752-B8F4-7A0589861970}" srcOrd="1" destOrd="0" presId="urn:microsoft.com/office/officeart/2009/3/layout/StepUpProcess"/>
    <dgm:cxn modelId="{0F8454C4-9A28-4C79-907D-DFFA097020C4}" type="presParOf" srcId="{C09E0662-0E4E-4C55-A079-9D27922CD3D1}" destId="{89B69744-1D64-484E-94CD-8F1161C59D3F}" srcOrd="2" destOrd="0" presId="urn:microsoft.com/office/officeart/2009/3/layout/StepUpProcess"/>
    <dgm:cxn modelId="{49FBBE2A-95E1-4CDB-8230-6084DE68F8C5}" type="presParOf" srcId="{98FC3FA9-195E-4B35-8BEB-05B678693304}" destId="{0BE89D2F-9632-4044-BFB0-A134B7809BC4}" srcOrd="1" destOrd="0" presId="urn:microsoft.com/office/officeart/2009/3/layout/StepUpProcess"/>
    <dgm:cxn modelId="{9161072B-4AC3-40A8-8878-F10E3738B24E}" type="presParOf" srcId="{0BE89D2F-9632-4044-BFB0-A134B7809BC4}" destId="{72E6F32A-6022-46FC-A42A-3A5B30CABFBF}" srcOrd="0" destOrd="0" presId="urn:microsoft.com/office/officeart/2009/3/layout/StepUpProcess"/>
    <dgm:cxn modelId="{F73132F3-735A-4F0D-85DD-92B2C57FD8B6}" type="presParOf" srcId="{98FC3FA9-195E-4B35-8BEB-05B678693304}" destId="{554F35F2-6541-47D2-B652-9DB89C7A2C55}" srcOrd="2" destOrd="0" presId="urn:microsoft.com/office/officeart/2009/3/layout/StepUpProcess"/>
    <dgm:cxn modelId="{7C263506-58E3-4E42-A097-D4F25E5D24E0}" type="presParOf" srcId="{554F35F2-6541-47D2-B652-9DB89C7A2C55}" destId="{E8E622C2-6A2B-415C-8DE4-971C701A108A}" srcOrd="0" destOrd="0" presId="urn:microsoft.com/office/officeart/2009/3/layout/StepUpProcess"/>
    <dgm:cxn modelId="{B1745475-2383-4C3A-AA79-5D5BF6FF0E91}" type="presParOf" srcId="{554F35F2-6541-47D2-B652-9DB89C7A2C55}" destId="{AC335EBE-C286-49E1-A0B6-A9F2B666F2D9}" srcOrd="1" destOrd="0" presId="urn:microsoft.com/office/officeart/2009/3/layout/StepUpProcess"/>
    <dgm:cxn modelId="{DEF9A033-4357-47D4-B831-2989B90521FE}" type="presParOf" srcId="{554F35F2-6541-47D2-B652-9DB89C7A2C55}" destId="{520DDED5-020C-473F-8DAA-3F0E042D4BBE}" srcOrd="2" destOrd="0" presId="urn:microsoft.com/office/officeart/2009/3/layout/StepUpProcess"/>
    <dgm:cxn modelId="{D9E2D95C-9261-4D80-A6DA-1D0C4945E691}" type="presParOf" srcId="{98FC3FA9-195E-4B35-8BEB-05B678693304}" destId="{2BD0AE16-C0A8-4B98-BD62-F8EE843542C8}" srcOrd="3" destOrd="0" presId="urn:microsoft.com/office/officeart/2009/3/layout/StepUpProcess"/>
    <dgm:cxn modelId="{1AD52173-DEBF-49F4-B3CF-C0A4F52E6BA9}" type="presParOf" srcId="{2BD0AE16-C0A8-4B98-BD62-F8EE843542C8}" destId="{3375EB37-B56F-46D5-BA59-A8B35CA7A5A6}" srcOrd="0" destOrd="0" presId="urn:microsoft.com/office/officeart/2009/3/layout/StepUpProcess"/>
    <dgm:cxn modelId="{B2389F12-BCA0-4352-95EE-787A04AE007B}" type="presParOf" srcId="{98FC3FA9-195E-4B35-8BEB-05B678693304}" destId="{687CD701-818E-47F4-A75D-31BAB76166D1}" srcOrd="4" destOrd="0" presId="urn:microsoft.com/office/officeart/2009/3/layout/StepUpProcess"/>
    <dgm:cxn modelId="{2758C343-07ED-4E9F-97C4-D9502E04DEF5}" type="presParOf" srcId="{687CD701-818E-47F4-A75D-31BAB76166D1}" destId="{7032A6AC-733C-4DD5-8B35-64B12C68659B}" srcOrd="0" destOrd="0" presId="urn:microsoft.com/office/officeart/2009/3/layout/StepUpProcess"/>
    <dgm:cxn modelId="{B096EB43-2580-4599-9893-D1AE9C328CE8}" type="presParOf" srcId="{687CD701-818E-47F4-A75D-31BAB76166D1}" destId="{634DF6BD-DE81-434B-A462-BC2A54D204EF}" srcOrd="1" destOrd="0" presId="urn:microsoft.com/office/officeart/2009/3/layout/StepUpProcess"/>
    <dgm:cxn modelId="{B54F0BD3-F1F7-4D70-9F00-F069B4C812DD}" type="presParOf" srcId="{687CD701-818E-47F4-A75D-31BAB76166D1}" destId="{C5EF0A25-3463-46C6-BD66-1CC088201F3B}" srcOrd="2" destOrd="0" presId="urn:microsoft.com/office/officeart/2009/3/layout/StepUpProcess"/>
    <dgm:cxn modelId="{305CA819-C188-4FC2-9B90-8A47B46401EE}" type="presParOf" srcId="{98FC3FA9-195E-4B35-8BEB-05B678693304}" destId="{056F0D44-EF7A-4468-95B2-EEB3D0B8DBD2}" srcOrd="5" destOrd="0" presId="urn:microsoft.com/office/officeart/2009/3/layout/StepUpProcess"/>
    <dgm:cxn modelId="{FA220E63-528D-426B-B68B-E2380DB37350}" type="presParOf" srcId="{056F0D44-EF7A-4468-95B2-EEB3D0B8DBD2}" destId="{CB45E405-833B-4CD3-9AD8-0F0A3563F98C}" srcOrd="0" destOrd="0" presId="urn:microsoft.com/office/officeart/2009/3/layout/StepUpProcess"/>
    <dgm:cxn modelId="{1DE22457-F397-483A-A8DD-81F7DF4BC0E5}" type="presParOf" srcId="{98FC3FA9-195E-4B35-8BEB-05B678693304}" destId="{E756CE5E-9159-4B67-BE67-5E9E5378031E}" srcOrd="6" destOrd="0" presId="urn:microsoft.com/office/officeart/2009/3/layout/StepUpProcess"/>
    <dgm:cxn modelId="{B9E2B302-68D9-436B-AF23-CFD768A8F046}" type="presParOf" srcId="{E756CE5E-9159-4B67-BE67-5E9E5378031E}" destId="{55E831B1-0599-4AA2-87B7-0F0919FB947C}" srcOrd="0" destOrd="0" presId="urn:microsoft.com/office/officeart/2009/3/layout/StepUpProcess"/>
    <dgm:cxn modelId="{D81A5ADD-24C9-4B6C-81B4-66FE5611AA83}" type="presParOf" srcId="{E756CE5E-9159-4B67-BE67-5E9E5378031E}" destId="{D1545CD1-9DCA-4185-A638-BD910043BDE7}" srcOrd="1" destOrd="0" presId="urn:microsoft.com/office/officeart/2009/3/layout/StepUpProcess"/>
    <dgm:cxn modelId="{DFE1ACA5-6697-49CB-874D-025CC6ADAECE}" type="presParOf" srcId="{E756CE5E-9159-4B67-BE67-5E9E5378031E}" destId="{490D8EDC-F68B-4E93-B71E-3332C917D6CD}" srcOrd="2" destOrd="0" presId="urn:microsoft.com/office/officeart/2009/3/layout/StepUpProcess"/>
    <dgm:cxn modelId="{AF0EF5FE-2518-4E3D-A08C-4DB6DE93F030}" type="presParOf" srcId="{98FC3FA9-195E-4B35-8BEB-05B678693304}" destId="{4985DEB7-8753-4252-9ECB-9C208E102E2F}" srcOrd="7" destOrd="0" presId="urn:microsoft.com/office/officeart/2009/3/layout/StepUpProcess"/>
    <dgm:cxn modelId="{27399E9D-3B34-41D6-89AF-8D18D9B24A26}" type="presParOf" srcId="{4985DEB7-8753-4252-9ECB-9C208E102E2F}" destId="{23486494-1539-445D-A099-C2146EB5AA18}" srcOrd="0" destOrd="0" presId="urn:microsoft.com/office/officeart/2009/3/layout/StepUpProcess"/>
    <dgm:cxn modelId="{09707975-EA6D-4439-8E8D-DCA036488F66}" type="presParOf" srcId="{98FC3FA9-195E-4B35-8BEB-05B678693304}" destId="{9A270049-A045-4208-9758-02E47A3C0B86}" srcOrd="8" destOrd="0" presId="urn:microsoft.com/office/officeart/2009/3/layout/StepUpProcess"/>
    <dgm:cxn modelId="{63C85B3E-E42C-486B-A1B4-548740E090C1}" type="presParOf" srcId="{9A270049-A045-4208-9758-02E47A3C0B86}" destId="{0AFA1638-9A5A-4462-833E-BA8EFBC6E91D}" srcOrd="0" destOrd="0" presId="urn:microsoft.com/office/officeart/2009/3/layout/StepUpProcess"/>
    <dgm:cxn modelId="{33B47403-2677-4709-9DDD-D8E677F9269D}" type="presParOf" srcId="{9A270049-A045-4208-9758-02E47A3C0B86}" destId="{7C7CA850-26A3-4219-AD24-1050EE2D2408}" srcOrd="1" destOrd="0" presId="urn:microsoft.com/office/officeart/2009/3/layout/StepUpProcess"/>
    <dgm:cxn modelId="{A544C6FB-3457-4C2F-ADA6-50B417F92117}" type="presParOf" srcId="{9A270049-A045-4208-9758-02E47A3C0B86}" destId="{9F809616-4745-4D77-B0DD-0548AAFF1CDF}" srcOrd="2" destOrd="0" presId="urn:microsoft.com/office/officeart/2009/3/layout/StepUpProcess"/>
    <dgm:cxn modelId="{B831B7BD-0555-4337-89FD-C22062D64C35}" type="presParOf" srcId="{98FC3FA9-195E-4B35-8BEB-05B678693304}" destId="{98E7604F-2AB4-4449-92D5-094BD8A110A0}" srcOrd="9" destOrd="0" presId="urn:microsoft.com/office/officeart/2009/3/layout/StepUpProcess"/>
    <dgm:cxn modelId="{C68E5FE0-BC64-4829-AF4C-3C82F21116A3}" type="presParOf" srcId="{98E7604F-2AB4-4449-92D5-094BD8A110A0}" destId="{9AA69236-3C59-4D4E-8291-8A6B1FAA7A6F}" srcOrd="0" destOrd="0" presId="urn:microsoft.com/office/officeart/2009/3/layout/StepUpProcess"/>
    <dgm:cxn modelId="{CB600BDF-DB84-4361-8FB6-98D4BC21462F}" type="presParOf" srcId="{98FC3FA9-195E-4B35-8BEB-05B678693304}" destId="{50F49B73-3358-45C8-A8D6-48811EABB5B5}" srcOrd="10" destOrd="0" presId="urn:microsoft.com/office/officeart/2009/3/layout/StepUpProcess"/>
    <dgm:cxn modelId="{18300089-5C1C-48F2-9418-B83B649D032D}" type="presParOf" srcId="{50F49B73-3358-45C8-A8D6-48811EABB5B5}" destId="{79E44CB3-56F9-48CA-AABC-7EE14C8A91F2}" srcOrd="0" destOrd="0" presId="urn:microsoft.com/office/officeart/2009/3/layout/StepUpProcess"/>
    <dgm:cxn modelId="{BD0A9DA0-854E-4270-BA42-5BCE065A85B2}" type="presParOf" srcId="{50F49B73-3358-45C8-A8D6-48811EABB5B5}" destId="{3AB3FBE1-AA29-4233-A3E6-B0B04093B4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0F52-44F1-4F4E-86CD-4AE7B72F03EE}">
      <dsp:nvSpPr>
        <dsp:cNvPr id="0" name=""/>
        <dsp:cNvSpPr/>
      </dsp:nvSpPr>
      <dsp:spPr>
        <a:xfrm rot="5400000">
          <a:off x="345809" y="278744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A184-21BA-4752-B8F4-7A0589861970}">
      <dsp:nvSpPr>
        <dsp:cNvPr id="0" name=""/>
        <dsp:cNvSpPr/>
      </dsp:nvSpPr>
      <dsp:spPr>
        <a:xfrm>
          <a:off x="147797" y="2659433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147797" y="2659433"/>
        <a:ext cx="1547128" cy="1356149"/>
      </dsp:txXfrm>
    </dsp:sp>
    <dsp:sp modelId="{89B69744-1D64-484E-94CD-8F1161C59D3F}">
      <dsp:nvSpPr>
        <dsp:cNvPr id="0" name=""/>
        <dsp:cNvSpPr/>
      </dsp:nvSpPr>
      <dsp:spPr>
        <a:xfrm>
          <a:off x="1429115" y="2674339"/>
          <a:ext cx="291911" cy="29191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622C2-6A2B-415C-8DE4-971C701A108A}">
      <dsp:nvSpPr>
        <dsp:cNvPr id="0" name=""/>
        <dsp:cNvSpPr/>
      </dsp:nvSpPr>
      <dsp:spPr>
        <a:xfrm rot="5400000">
          <a:off x="2239797" y="233183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35EBE-C286-49E1-A0B6-A9F2B666F2D9}">
      <dsp:nvSpPr>
        <dsp:cNvPr id="0" name=""/>
        <dsp:cNvSpPr/>
      </dsp:nvSpPr>
      <dsp:spPr>
        <a:xfrm>
          <a:off x="2015638" y="2229942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 kern="12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kern="1200" dirty="0"/>
        </a:p>
      </dsp:txBody>
      <dsp:txXfrm>
        <a:off x="2015638" y="2229942"/>
        <a:ext cx="1547128" cy="1356149"/>
      </dsp:txXfrm>
    </dsp:sp>
    <dsp:sp modelId="{520DDED5-020C-473F-8DAA-3F0E042D4BBE}">
      <dsp:nvSpPr>
        <dsp:cNvPr id="0" name=""/>
        <dsp:cNvSpPr/>
      </dsp:nvSpPr>
      <dsp:spPr>
        <a:xfrm>
          <a:off x="3323103" y="2205670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2A6AC-733C-4DD5-8B35-64B12C68659B}">
      <dsp:nvSpPr>
        <dsp:cNvPr id="0" name=""/>
        <dsp:cNvSpPr/>
      </dsp:nvSpPr>
      <dsp:spPr>
        <a:xfrm rot="5400000">
          <a:off x="4133785" y="186316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F6BD-DE81-434B-A462-BC2A54D204EF}">
      <dsp:nvSpPr>
        <dsp:cNvPr id="0" name=""/>
        <dsp:cNvSpPr/>
      </dsp:nvSpPr>
      <dsp:spPr>
        <a:xfrm>
          <a:off x="3909611" y="1813526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kern="1200" dirty="0"/>
        </a:p>
      </dsp:txBody>
      <dsp:txXfrm>
        <a:off x="3909611" y="1813526"/>
        <a:ext cx="1547128" cy="1356149"/>
      </dsp:txXfrm>
    </dsp:sp>
    <dsp:sp modelId="{C5EF0A25-3463-46C6-BD66-1CC088201F3B}">
      <dsp:nvSpPr>
        <dsp:cNvPr id="0" name=""/>
        <dsp:cNvSpPr/>
      </dsp:nvSpPr>
      <dsp:spPr>
        <a:xfrm>
          <a:off x="5217091" y="1737001"/>
          <a:ext cx="291911" cy="29191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31B1-0599-4AA2-87B7-0F0919FB947C}">
      <dsp:nvSpPr>
        <dsp:cNvPr id="0" name=""/>
        <dsp:cNvSpPr/>
      </dsp:nvSpPr>
      <dsp:spPr>
        <a:xfrm rot="5400000">
          <a:off x="6027773" y="1394495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5CD1-9DCA-4185-A638-BD910043BDE7}">
      <dsp:nvSpPr>
        <dsp:cNvPr id="0" name=""/>
        <dsp:cNvSpPr/>
      </dsp:nvSpPr>
      <dsp:spPr>
        <a:xfrm>
          <a:off x="5820587" y="848438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alt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</a:p>
      </dsp:txBody>
      <dsp:txXfrm>
        <a:off x="5820587" y="848438"/>
        <a:ext cx="1547128" cy="1356149"/>
      </dsp:txXfrm>
    </dsp:sp>
    <dsp:sp modelId="{490D8EDC-F68B-4E93-B71E-3332C917D6CD}">
      <dsp:nvSpPr>
        <dsp:cNvPr id="0" name=""/>
        <dsp:cNvSpPr/>
      </dsp:nvSpPr>
      <dsp:spPr>
        <a:xfrm>
          <a:off x="7111079" y="1268331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1638-9A5A-4462-833E-BA8EFBC6E91D}">
      <dsp:nvSpPr>
        <dsp:cNvPr id="0" name=""/>
        <dsp:cNvSpPr/>
      </dsp:nvSpPr>
      <dsp:spPr>
        <a:xfrm rot="5400000">
          <a:off x="7921761" y="925826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850-26A3-4219-AD24-1050EE2D2408}">
      <dsp:nvSpPr>
        <dsp:cNvPr id="0" name=""/>
        <dsp:cNvSpPr/>
      </dsp:nvSpPr>
      <dsp:spPr>
        <a:xfrm>
          <a:off x="7710630" y="149495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</a:p>
      </dsp:txBody>
      <dsp:txXfrm>
        <a:off x="7710630" y="149495"/>
        <a:ext cx="1547128" cy="1356149"/>
      </dsp:txXfrm>
    </dsp:sp>
    <dsp:sp modelId="{9F809616-4745-4D77-B0DD-0548AAFF1CDF}">
      <dsp:nvSpPr>
        <dsp:cNvPr id="0" name=""/>
        <dsp:cNvSpPr/>
      </dsp:nvSpPr>
      <dsp:spPr>
        <a:xfrm>
          <a:off x="9005067" y="799662"/>
          <a:ext cx="291911" cy="29191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44CB3-56F9-48CA-AABC-7EE14C8A91F2}">
      <dsp:nvSpPr>
        <dsp:cNvPr id="0" name=""/>
        <dsp:cNvSpPr/>
      </dsp:nvSpPr>
      <dsp:spPr>
        <a:xfrm rot="5400000">
          <a:off x="9815749" y="457157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FBE1-AA29-4233-A3E6-B0B04093B4B6}">
      <dsp:nvSpPr>
        <dsp:cNvPr id="0" name=""/>
        <dsp:cNvSpPr/>
      </dsp:nvSpPr>
      <dsp:spPr>
        <a:xfrm>
          <a:off x="9636891" y="0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kern="1200" dirty="0"/>
        </a:p>
      </dsp:txBody>
      <dsp:txXfrm>
        <a:off x="9636891" y="0"/>
        <a:ext cx="1547128" cy="135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C6B3-4500-4F28-9327-F34DE436432A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CB9-6AA6-425C-9BB0-645F86305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9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CB9-6AA6-425C-9BB0-645F86305A8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1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2556-615C-43D2-B095-9D41534BFCE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6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700C-04E2-47FB-BC47-9D418E66B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29AA7-6246-496B-A7F1-C8F69C53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FC32-A238-4296-860B-C011A73F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95CE7-C7E2-4E2F-BD71-D39CD482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B5F1-B359-46BD-BDEA-1ED872CC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0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6AD9-6017-4AAC-836C-3EF14450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7CF3F-28E3-4758-99B5-359EF81F8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ECD6A-5A58-4928-99C2-2FABE9E0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0CEF4-8A93-4302-9BDC-F3F7744B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828E-5B28-49E5-814A-F783D50B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91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C685F-C592-48B9-B046-A80FD8769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E652D-37D1-4443-BBD4-4B6B64C4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11AA8-2FF5-44D2-B3B0-C65F05CB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3605-585A-4497-96A7-3ECC127B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E5B9-35CD-4D11-A058-BCA79C39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72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_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982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August 2020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4751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5890-CFBA-4588-B79B-AE6C38A3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E15D-6AE2-4470-ABF4-9472F0D9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CF1CF-9CBE-4989-AE81-2BA36FE3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135F-E0D8-4963-8DEE-D40176C4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B6EE-5C7B-45A4-96AD-3FF2D38C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98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199E-6D91-4943-B8A3-3AC0F16B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29E30-1636-4D4D-9AA5-A2740FBB8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DF53-3D98-4DBE-B7FE-0AC04FFC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5A7D-6786-49A2-9A74-DA9A2174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C8845-7BEC-4098-B9EF-FF9ADC10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73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BFFE-F398-4633-A168-E6B814DE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C96E9-3190-4BA3-9D3D-5639BB75D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F247E-3CB1-44FB-8034-F6DA50FFF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899C1-4488-43E7-A48D-2AA9C79D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5ECE-C74F-45DC-9ADF-B1C2811C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AC90-6267-4A82-8B5E-44F4504E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57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4DB4-3CA2-47D3-BC76-C20A49EC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9C75-C08F-47C9-9DBE-5BEB956E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7EBDB-D68A-4B59-A828-F64C3651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0FBF4-125C-4E8F-AFE6-31EE04C87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26299-03C7-4AAA-AC97-4A5544A85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582B9-19ED-4429-9D37-FF3C3253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076A2-DCED-48D7-BF47-1268E3D5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33269-4C60-48F1-802C-0755E6B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91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69B5-7A41-4BEC-BFE7-FC9E7D1A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592F2-66A6-4174-81DF-D6E22405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E4053-A80D-4DD9-A73D-65CBDED3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1BE6-EFF3-4B61-827A-F8804E4F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15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9A4BC-F069-492D-8949-170F6F95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A5A22-62E4-46DF-905A-B78C9690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2271-F88F-468D-A5D4-27181336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43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B4B3-D86B-4796-BA58-61157E73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2ABA-E276-4237-BE5A-0AFDF5B3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05537-6235-4F74-B818-DEBC4C8B0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84C48-78CF-4D3F-8470-E94B83D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5B319-93A9-41B6-B00A-53009109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9566D-F234-40A7-B39F-0CFA68AC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0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6C67-CC0D-40E6-939D-90B31C3F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AF024-EE59-466B-AC20-D4F46D232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BA76A-3492-41A5-BFF8-59D7CC282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7480-CDC0-4FED-8751-993620C2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E2FA1-306C-4C88-8D09-BEAFC8C4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1FB4-9D7C-4C5B-AC86-01BC779A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B523D-D493-4A47-B810-86035A24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753BD-3BA7-4F26-AFDB-D234A9DCF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94459-F163-4244-B010-484A71D7F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4584-04FD-43EF-A154-EC0024AD6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83B8-93ED-47A1-AB9D-9ABE0FED4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38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423" y="2275030"/>
            <a:ext cx="9144000" cy="303126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Operationalization of Food, Nutrition, Health and WASH (FNHW) interventions through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Self Help Groups and its Federations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latin typeface="+mn-lt"/>
              </a:rPr>
              <a:t>Orientation of CLF/VO- SAC/EC/OB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19EA8-52C7-4AE5-8FF4-0888E9B015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00" y="757931"/>
            <a:ext cx="1947800" cy="10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3" y="288117"/>
            <a:ext cx="2728768" cy="1534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17347"/>
            <a:ext cx="120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 Mission Management Unit, Deendayal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Antyodaya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Yojana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National Rural Livelihoods Mission (DAY-NRLM)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Ministry of Rural Development, Government of India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775" y="1458206"/>
            <a:ext cx="536493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CLF SAC members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748" y="2013613"/>
            <a:ext cx="283467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/>
              <a:t>Develop </a:t>
            </a:r>
            <a:r>
              <a:rPr lang="en-IN" sz="1600" b="1"/>
              <a:t>FNHW Action Plan</a:t>
            </a:r>
            <a:r>
              <a:rPr lang="en-IN" sz="1600"/>
              <a:t> </a:t>
            </a:r>
            <a:endParaRPr lang="en-IN" sz="1600" dirty="0"/>
          </a:p>
        </p:txBody>
      </p:sp>
      <p:sp>
        <p:nvSpPr>
          <p:cNvPr id="8" name="Rectangle 7"/>
          <p:cNvSpPr/>
          <p:nvPr/>
        </p:nvSpPr>
        <p:spPr>
          <a:xfrm>
            <a:off x="537748" y="2716954"/>
            <a:ext cx="28436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 b="1" dirty="0"/>
              <a:t>Review performance</a:t>
            </a:r>
            <a:r>
              <a:rPr lang="en-IN" sz="1600" dirty="0"/>
              <a:t> of VO SAC committee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405" y="4328629"/>
            <a:ext cx="285261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dirty="0"/>
              <a:t>Hold </a:t>
            </a:r>
            <a:r>
              <a:rPr lang="en-IN" sz="1600" b="1" dirty="0"/>
              <a:t>regular meetings with functionaries of line departments</a:t>
            </a:r>
            <a:r>
              <a:rPr lang="en-IN" sz="1600" dirty="0"/>
              <a:t> (ANM, Anganwadi Supervisor, PRI member etc.)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2175" y="1882832"/>
            <a:ext cx="2905269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Coordinate with BMMU</a:t>
            </a:r>
            <a:r>
              <a:rPr lang="en-IN" sz="1600" dirty="0"/>
              <a:t> for FNHW related information/ guidance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819" y="5501325"/>
            <a:ext cx="2814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1600" dirty="0"/>
              <a:t>Upward and downward </a:t>
            </a:r>
            <a:r>
              <a:rPr lang="en-US" sz="1600" b="1" dirty="0"/>
              <a:t>coordination for establishment of FNHW enterprises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4942" y="6405711"/>
            <a:ext cx="656151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1600" b="1" dirty="0"/>
              <a:t>Participate in POSHAN </a:t>
            </a:r>
            <a:r>
              <a:rPr lang="en-US" sz="1600" b="1" dirty="0" err="1"/>
              <a:t>Abhiyaan</a:t>
            </a:r>
            <a:r>
              <a:rPr lang="en-US" sz="1600" b="1" dirty="0"/>
              <a:t>/POSHAN </a:t>
            </a:r>
            <a:r>
              <a:rPr lang="en-US" sz="1600" b="1" dirty="0" err="1"/>
              <a:t>Pakhwada</a:t>
            </a:r>
            <a:r>
              <a:rPr lang="en-US" sz="1600" b="1" dirty="0"/>
              <a:t> and other events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137" y="1459189"/>
            <a:ext cx="548684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CLF OB/EC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26716" y="2739386"/>
            <a:ext cx="29052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Collate all VO reports</a:t>
            </a:r>
            <a:r>
              <a:rPr lang="en-IN" sz="1600" dirty="0"/>
              <a:t> and compile to submit to  block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0570" y="5634929"/>
            <a:ext cx="289141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Facilitate </a:t>
            </a:r>
            <a:r>
              <a:rPr lang="en-IN" sz="1600" b="1" dirty="0"/>
              <a:t>release, monitor utilization and augmentation of Vulnerability Reduction Fund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26715" y="3965333"/>
            <a:ext cx="29052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Release payment </a:t>
            </a:r>
            <a:r>
              <a:rPr lang="en-US" sz="1600" dirty="0"/>
              <a:t>of CRP/FNHW cadre based on performance review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35688" y="4782238"/>
            <a:ext cx="290527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1600" dirty="0"/>
              <a:t>Support in establishment of </a:t>
            </a:r>
            <a:r>
              <a:rPr lang="en-US" sz="1600" b="1" dirty="0"/>
              <a:t>reward mechanism</a:t>
            </a:r>
            <a:r>
              <a:rPr lang="en-US" sz="1600" dirty="0"/>
              <a:t> for CLF/VO/SHG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26715" y="3356208"/>
            <a:ext cx="29052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Grade VOs</a:t>
            </a:r>
            <a:r>
              <a:rPr lang="en-IN" sz="1600" dirty="0"/>
              <a:t> based on their FNHW performance </a:t>
            </a:r>
          </a:p>
        </p:txBody>
      </p:sp>
      <p:sp>
        <p:nvSpPr>
          <p:cNvPr id="23" name="AutoShape 2" descr="Global business leaders support ESG convergence - The Hindu Business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35" y="4623222"/>
            <a:ext cx="2412563" cy="16582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9147" t="7215" r="8024" b="17255"/>
          <a:stretch/>
        </p:blipFill>
        <p:spPr>
          <a:xfrm>
            <a:off x="6445135" y="2128036"/>
            <a:ext cx="2369593" cy="1734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2801" b="3069"/>
          <a:stretch/>
        </p:blipFill>
        <p:spPr>
          <a:xfrm>
            <a:off x="3630980" y="2234115"/>
            <a:ext cx="2262732" cy="1510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8774" y="3414433"/>
            <a:ext cx="28436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Undertake frequent </a:t>
            </a:r>
            <a:r>
              <a:rPr lang="en-IN" sz="1600" b="1" dirty="0"/>
              <a:t>monitoring visits</a:t>
            </a:r>
            <a:r>
              <a:rPr lang="en-IN" sz="1600" dirty="0"/>
              <a:t> to assess VO for FNHW activities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7819" y="432379"/>
            <a:ext cx="7152863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+mj-lt"/>
              </a:rPr>
              <a:t>Roles and responsibilities at CLF level</a:t>
            </a:r>
          </a:p>
        </p:txBody>
      </p:sp>
      <p:pic>
        <p:nvPicPr>
          <p:cNvPr id="1026" name="Picture 2" descr="The rise of India&amp;#39;s rural women entrepreneurs">
            <a:extLst>
              <a:ext uri="{FF2B5EF4-FFF2-40B4-BE49-F238E27FC236}">
                <a16:creationId xmlns:a16="http://schemas.microsoft.com/office/drawing/2014/main" id="{4833A94A-F222-4947-B3C0-8B731A17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5" y="4576921"/>
            <a:ext cx="2341817" cy="16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98" y="1821198"/>
            <a:ext cx="4343403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 b="1" dirty="0"/>
              <a:t>Support FNHW CRP to implement FNHW interventions</a:t>
            </a:r>
            <a:r>
              <a:rPr lang="en-IN" sz="1600" dirty="0"/>
              <a:t> in rolling out of FNHW interventions: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Rollout FNHW sessions during monthly meetings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Organize VO level Community events/campaigns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Undertake home-visit/peer counselling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Participate in VHSND planning, provide support in making VHSND more community friendly and mobilize SHGs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948" y="2000414"/>
            <a:ext cx="406829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Monitor progress of SHGs</a:t>
            </a:r>
            <a:r>
              <a:rPr lang="en-IN" sz="1600" dirty="0"/>
              <a:t> on FNHW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69" y="3023681"/>
            <a:ext cx="2388411" cy="1522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2801" b="3069"/>
          <a:stretch/>
        </p:blipFill>
        <p:spPr>
          <a:xfrm>
            <a:off x="9094010" y="1297451"/>
            <a:ext cx="2354970" cy="15944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13529" y="6424065"/>
            <a:ext cx="636494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1600" b="1" dirty="0"/>
              <a:t>Participate in POSHAN </a:t>
            </a:r>
            <a:r>
              <a:rPr lang="en-US" sz="1600" b="1" dirty="0" err="1"/>
              <a:t>Abhiyaan</a:t>
            </a:r>
            <a:r>
              <a:rPr lang="en-US" sz="1600" b="1" dirty="0"/>
              <a:t>/POSHAN </a:t>
            </a:r>
            <a:r>
              <a:rPr lang="en-US" sz="1600" b="1" dirty="0" err="1"/>
              <a:t>Pakhwada</a:t>
            </a:r>
            <a:r>
              <a:rPr lang="en-US" sz="1600" b="1" dirty="0"/>
              <a:t> and other events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97" y="4710987"/>
            <a:ext cx="4343404" cy="55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1600" b="1" dirty="0"/>
              <a:t>Mobilize target groups</a:t>
            </a:r>
            <a:r>
              <a:rPr lang="en-IN" sz="1600" dirty="0"/>
              <a:t> to participate in VO level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199" y="429585"/>
            <a:ext cx="623254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1"/>
                </a:solidFill>
                <a:latin typeface="+mj-lt"/>
              </a:rPr>
              <a:t>Roles and responsibilities at VO level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8199" y="1301676"/>
            <a:ext cx="4349222" cy="4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1600" dirty="0"/>
              <a:t>Develop </a:t>
            </a:r>
            <a:r>
              <a:rPr lang="en-IN" sz="1600" b="1" dirty="0"/>
              <a:t>Annual FNHW Action Plan</a:t>
            </a:r>
            <a:r>
              <a:rPr lang="en-IN" sz="16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25AE6E-2A95-4C23-B58F-4511BBADF3BA}"/>
              </a:ext>
            </a:extLst>
          </p:cNvPr>
          <p:cNvSpPr/>
          <p:nvPr/>
        </p:nvSpPr>
        <p:spPr>
          <a:xfrm>
            <a:off x="4935158" y="5596246"/>
            <a:ext cx="404973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Support to </a:t>
            </a:r>
            <a:r>
              <a:rPr lang="en-US" sz="1600" b="1" dirty="0"/>
              <a:t>establish reward mechanism</a:t>
            </a:r>
            <a:r>
              <a:rPr lang="en-IN" sz="1600" b="1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AD7419-3B69-4703-A9D2-DAF1345D9D8A}"/>
              </a:ext>
            </a:extLst>
          </p:cNvPr>
          <p:cNvSpPr/>
          <p:nvPr/>
        </p:nvSpPr>
        <p:spPr>
          <a:xfrm>
            <a:off x="4951888" y="4727649"/>
            <a:ext cx="40330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Undertake </a:t>
            </a:r>
            <a:r>
              <a:rPr lang="en-IN" sz="1600" b="1" dirty="0"/>
              <a:t>Vulnerability Reduction Planning</a:t>
            </a:r>
            <a:r>
              <a:rPr lang="en-IN" sz="1600" dirty="0"/>
              <a:t> including VRF augmentation for SHG members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58407-DD6F-454F-B9B6-8BCBD45B926A}"/>
              </a:ext>
            </a:extLst>
          </p:cNvPr>
          <p:cNvSpPr/>
          <p:nvPr/>
        </p:nvSpPr>
        <p:spPr>
          <a:xfrm>
            <a:off x="4955827" y="3584892"/>
            <a:ext cx="40251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Coordinate convergence</a:t>
            </a:r>
            <a:r>
              <a:rPr lang="en-IN" sz="1600" dirty="0"/>
              <a:t> with village level frontline functionaries (ASHA and AWW) and representatives of line departments (PRI etc.)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DB15D-8FD2-4A6B-BE74-C45C05FDECDD}"/>
              </a:ext>
            </a:extLst>
          </p:cNvPr>
          <p:cNvSpPr/>
          <p:nvPr/>
        </p:nvSpPr>
        <p:spPr>
          <a:xfrm>
            <a:off x="4908143" y="1306608"/>
            <a:ext cx="4033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Review FNHW progress </a:t>
            </a:r>
            <a:r>
              <a:rPr lang="en-IN" sz="1600" dirty="0"/>
              <a:t>at VO level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EB6B8-89AA-4859-8F6A-F3DEBF281A5D}"/>
              </a:ext>
            </a:extLst>
          </p:cNvPr>
          <p:cNvSpPr/>
          <p:nvPr/>
        </p:nvSpPr>
        <p:spPr>
          <a:xfrm>
            <a:off x="518197" y="5356174"/>
            <a:ext cx="43434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Collate SHG level reports</a:t>
            </a:r>
            <a:r>
              <a:rPr lang="en-IN" sz="1600" dirty="0"/>
              <a:t> of interventions and report to the CLF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A46C5-0B8E-4434-BDC1-53B202E44CA2}"/>
              </a:ext>
            </a:extLst>
          </p:cNvPr>
          <p:cNvSpPr/>
          <p:nvPr/>
        </p:nvSpPr>
        <p:spPr>
          <a:xfrm>
            <a:off x="4934241" y="2689025"/>
            <a:ext cx="40330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Represent SHG members</a:t>
            </a:r>
            <a:r>
              <a:rPr lang="en-IN" sz="1600" dirty="0"/>
              <a:t> at community forums/committees (VHSNC/Gram </a:t>
            </a:r>
            <a:r>
              <a:rPr lang="en-IN" sz="1600" dirty="0" err="1"/>
              <a:t>Sabhas</a:t>
            </a:r>
            <a:r>
              <a:rPr lang="en-I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2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8" grpId="0" animBg="1"/>
      <p:bldP spid="21" grpId="0" animBg="1"/>
      <p:bldP spid="17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1762426" y="1421728"/>
            <a:ext cx="8713120" cy="393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+mj-lt"/>
              </a:rPr>
              <a:t>Reporting Mechanism</a:t>
            </a:r>
          </a:p>
          <a:p>
            <a:pPr algn="ctr"/>
            <a:endParaRPr lang="en-IN" sz="20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IN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8" y="429585"/>
            <a:ext cx="525780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199" y="532391"/>
            <a:ext cx="5457669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ea typeface="+mn-ea"/>
                <a:cs typeface="+mn-cs"/>
              </a:rPr>
              <a:t>Reporting structure for FNHW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26" y="1918448"/>
            <a:ext cx="8473260" cy="46224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4727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838199" y="1605379"/>
            <a:ext cx="6645813" cy="39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000" b="1" dirty="0">
                <a:latin typeface="+mj-lt"/>
              </a:rPr>
              <a:t>Suggested Indicators</a:t>
            </a:r>
            <a:endParaRPr lang="en-IN" sz="20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0D2469F-F989-41B7-A6FF-9372D270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02307"/>
              </p:ext>
            </p:extLst>
          </p:nvPr>
        </p:nvGraphicFramePr>
        <p:xfrm>
          <a:off x="838199" y="2002090"/>
          <a:ext cx="6645813" cy="4348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620">
                  <a:extLst>
                    <a:ext uri="{9D8B030D-6E8A-4147-A177-3AD203B41FA5}">
                      <a16:colId xmlns:a16="http://schemas.microsoft.com/office/drawing/2014/main" val="1770299341"/>
                    </a:ext>
                  </a:extLst>
                </a:gridCol>
                <a:gridCol w="198142">
                  <a:extLst>
                    <a:ext uri="{9D8B030D-6E8A-4147-A177-3AD203B41FA5}">
                      <a16:colId xmlns:a16="http://schemas.microsoft.com/office/drawing/2014/main" val="3107280004"/>
                    </a:ext>
                  </a:extLst>
                </a:gridCol>
                <a:gridCol w="5923051">
                  <a:extLst>
                    <a:ext uri="{9D8B030D-6E8A-4147-A177-3AD203B41FA5}">
                      <a16:colId xmlns:a16="http://schemas.microsoft.com/office/drawing/2014/main" val="3262094739"/>
                    </a:ext>
                  </a:extLst>
                </a:gridCol>
              </a:tblGrid>
              <a:tr h="460997">
                <a:tc>
                  <a:txBody>
                    <a:bodyPr/>
                    <a:lstStyle/>
                    <a:p>
                      <a:r>
                        <a:rPr lang="en-IN" sz="1800" dirty="0"/>
                        <a:t>#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Indicators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27729"/>
                  </a:ext>
                </a:extLst>
              </a:tr>
              <a:tr h="460997">
                <a:tc gridSpan="3">
                  <a:txBody>
                    <a:bodyPr/>
                    <a:lstStyle/>
                    <a:p>
                      <a:r>
                        <a:rPr lang="en-IN" sz="1800" dirty="0"/>
                        <a:t>Progress of FNHW Interventions</a:t>
                      </a:r>
                      <a:endParaRPr lang="en-IN" sz="1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Progress of FNHW Interventions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60319"/>
                  </a:ext>
                </a:extLst>
              </a:tr>
              <a:tr h="574790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# of target beneficiaries in SHG HHs in the reporting month (pregnant women/lactating women/adolescents/elderly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CLFs</a:t>
                      </a:r>
                      <a:r>
                        <a:rPr lang="en-IN" sz="1800" baseline="0" dirty="0"/>
                        <a:t> initiated FNHW activities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56257"/>
                  </a:ext>
                </a:extLst>
              </a:tr>
              <a:tr h="460997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conducted monthly meeting on FNHW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SHGs conducted monthly meeting on FNHW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46799"/>
                  </a:ext>
                </a:extLst>
              </a:tr>
              <a:tr h="460997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</a:t>
                      </a:r>
                      <a:r>
                        <a:rPr lang="en-IN" sz="1800" baseline="0" dirty="0"/>
                        <a:t> of </a:t>
                      </a:r>
                      <a:r>
                        <a:rPr lang="en-IN" sz="1800" dirty="0"/>
                        <a:t>SHGs oriented on FNHW modules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4483"/>
                  </a:ext>
                </a:extLst>
              </a:tr>
              <a:tr h="460997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4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 women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SHG member households having functional toilet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12484"/>
                  </a:ext>
                </a:extLst>
              </a:tr>
              <a:tr h="547180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5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VOs organized community events on FNHW (campaigns/</a:t>
                      </a:r>
                      <a:r>
                        <a:rPr lang="en-IN" sz="1400" dirty="0" err="1"/>
                        <a:t>rallys</a:t>
                      </a:r>
                      <a:r>
                        <a:rPr lang="en-IN" sz="1400" dirty="0"/>
                        <a:t>/competitions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No. of VOs having trained cadre on FNHW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67193"/>
                  </a:ext>
                </a:extLst>
              </a:tr>
              <a:tr h="460997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6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 VOs participated in VHSNC/JAS/RKS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No. of VO-SAC participated in VHSND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38737"/>
                  </a:ext>
                </a:extLst>
              </a:tr>
              <a:tr h="460997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7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# of  VO running an FNHW 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No. of VOs conducted community events on FNHW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483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4731" y="2811985"/>
            <a:ext cx="261257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Include any other indicator as proposed in the State FNHW Operational Strategy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Ensure quality of data reported in MIS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199" y="429585"/>
            <a:ext cx="489025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950" y="551315"/>
            <a:ext cx="4998126" cy="520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 </a:t>
            </a:r>
            <a:r>
              <a:rPr lang="en-IN" sz="3200" b="1" dirty="0">
                <a:solidFill>
                  <a:schemeClr val="bg1"/>
                </a:solidFill>
                <a:ea typeface="+mn-ea"/>
                <a:cs typeface="+mn-cs"/>
              </a:rPr>
              <a:t>Suggested indicators</a:t>
            </a:r>
          </a:p>
        </p:txBody>
      </p:sp>
    </p:spTree>
    <p:extLst>
      <p:ext uri="{BB962C8B-B14F-4D97-AF65-F5344CB8AC3E}">
        <p14:creationId xmlns:p14="http://schemas.microsoft.com/office/powerpoint/2010/main" val="11294868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672" y="2385399"/>
            <a:ext cx="1050174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2800" dirty="0"/>
              <a:t>Facilitator may add more components (such as FNHW Action planning, review and convergence etc.) depending upon the requirement. Please refer Presentation for </a:t>
            </a:r>
            <a:r>
              <a:rPr lang="en-US" sz="2800" dirty="0"/>
              <a:t>Facilitator’s Orientation on Functions of CLF/VO SAC/OB/EC for the same.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0493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881" y="2819505"/>
            <a:ext cx="9035849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Introduction to National FNHW Resource Package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0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199" y="429585"/>
            <a:ext cx="848868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9585"/>
            <a:ext cx="8488681" cy="733420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ea typeface="+mn-ea"/>
                <a:cs typeface="+mn-cs"/>
              </a:rPr>
              <a:t>Themes under National FNHW Resource package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IN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44111"/>
              </p:ext>
            </p:extLst>
          </p:nvPr>
        </p:nvGraphicFramePr>
        <p:xfrm>
          <a:off x="838200" y="1978837"/>
          <a:ext cx="5151438" cy="421841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851075592"/>
                    </a:ext>
                  </a:extLst>
                </a:gridCol>
              </a:tblGrid>
              <a:tr h="46114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Linkages with livelihoods and FNHW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12776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Malnutrition cycle and first 1000 days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27533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Antenatal care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05822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Maternal nutrition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76215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Care</a:t>
                      </a:r>
                      <a:r>
                        <a:rPr lang="en-IN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of the n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ewborn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69230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Infant and Young Child Feeding (IYCF)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1494"/>
                  </a:ext>
                </a:extLst>
              </a:tr>
              <a:tr h="3972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 Balanced and diverse diet for the family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32878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 </a:t>
                      </a:r>
                      <a:r>
                        <a:rPr lang="en-IN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Nutri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-gardens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9173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 Public Distribution System/Take Home Ration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33509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 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9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63398"/>
              </p:ext>
            </p:extLst>
          </p:nvPr>
        </p:nvGraphicFramePr>
        <p:xfrm>
          <a:off x="6364466" y="1978837"/>
          <a:ext cx="5151438" cy="42052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720467520"/>
                    </a:ext>
                  </a:extLst>
                </a:gridCol>
              </a:tblGrid>
              <a:tr h="5304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 Hygiene related behaviours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585535"/>
                  </a:ext>
                </a:extLst>
              </a:tr>
              <a:tr h="64197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 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Family planning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26837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 Adolescent nutrition and health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3187"/>
                  </a:ext>
                </a:extLst>
              </a:tr>
              <a:tr h="5622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 Menstrual hygiene and related behaviours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72222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 Management of waste at home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03713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 N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utrition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and health for the elderly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94812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 Non Communicable</a:t>
                      </a:r>
                      <a:r>
                        <a:rPr lang="en-IN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Diseases (N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CDs)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 Women’s health issues</a:t>
                      </a: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2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24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199" y="429585"/>
            <a:ext cx="479009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5" y="375483"/>
            <a:ext cx="4668079" cy="774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List of resource materials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61" y="6023331"/>
            <a:ext cx="1066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Use of package is subjected to prioritizing themes, contextualizing, translation, phase wise use and implementing as per State FNHW Operational Strategy.</a:t>
            </a:r>
            <a:endParaRPr lang="en-IN" dirty="0"/>
          </a:p>
          <a:p>
            <a:pPr algn="just"/>
            <a:endParaRPr lang="en-IN" dirty="0"/>
          </a:p>
        </p:txBody>
      </p:sp>
      <p:sp>
        <p:nvSpPr>
          <p:cNvPr id="7" name="Oval 6"/>
          <p:cNvSpPr/>
          <p:nvPr/>
        </p:nvSpPr>
        <p:spPr bwMode="ltGray">
          <a:xfrm>
            <a:off x="838199" y="2386403"/>
            <a:ext cx="233853" cy="233853"/>
          </a:xfrm>
          <a:prstGeom prst="ellipse">
            <a:avLst/>
          </a:prstGeom>
          <a:solidFill>
            <a:schemeClr val="bg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844830" y="2922324"/>
            <a:ext cx="233853" cy="2338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ltGray">
          <a:xfrm>
            <a:off x="844830" y="3413189"/>
            <a:ext cx="233853" cy="2338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ltGray">
          <a:xfrm>
            <a:off x="844830" y="1574844"/>
            <a:ext cx="233853" cy="23385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838198" y="5166229"/>
            <a:ext cx="233853" cy="2338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1831-1258-45BE-874B-AF0F025C847E}"/>
              </a:ext>
            </a:extLst>
          </p:cNvPr>
          <p:cNvSpPr txBox="1"/>
          <p:nvPr/>
        </p:nvSpPr>
        <p:spPr>
          <a:xfrm>
            <a:off x="1078683" y="1518668"/>
            <a:ext cx="9316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Standard Operating Procedure Booklet- 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to provide detailed </a:t>
            </a:r>
            <a:r>
              <a:rPr lang="en-GB" kern="0" dirty="0">
                <a:solidFill>
                  <a:srgbClr val="000000"/>
                </a:solidFill>
              </a:rPr>
              <a:t>guidance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 on operational and programmatic components</a:t>
            </a:r>
          </a:p>
          <a:p>
            <a:pPr defTabSz="781835">
              <a:defRPr/>
            </a:pPr>
            <a:endParaRPr lang="en-GB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Facilitator Guide for Trainer- </a:t>
            </a:r>
            <a:r>
              <a:rPr lang="en-GB" kern="0" dirty="0">
                <a:solidFill>
                  <a:srgbClr val="000000"/>
                </a:solidFill>
              </a:rPr>
              <a:t>to facilitate trainers in rolling out sessions on FNHW</a:t>
            </a:r>
            <a:r>
              <a:rPr lang="en-GB" b="1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defTabSz="781835"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Flipbooks for Trainers to use during SHG meetings</a:t>
            </a:r>
          </a:p>
          <a:p>
            <a:pPr defTabSz="781835"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IEC Materials for home visits, community events, etc.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Posters – </a:t>
            </a:r>
            <a:r>
              <a:rPr lang="en-GB" kern="0" dirty="0">
                <a:solidFill>
                  <a:srgbClr val="000000"/>
                </a:solidFill>
              </a:rPr>
              <a:t>for display during community events and awareness generation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Banners – </a:t>
            </a:r>
            <a:r>
              <a:rPr lang="en-GB" kern="0" dirty="0">
                <a:solidFill>
                  <a:srgbClr val="000000"/>
                </a:solidFill>
              </a:rPr>
              <a:t>for events like campaigns and rallies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Stickers – </a:t>
            </a:r>
            <a:r>
              <a:rPr lang="en-GB" kern="0" dirty="0">
                <a:solidFill>
                  <a:srgbClr val="000000"/>
                </a:solidFill>
              </a:rPr>
              <a:t>to serve as reminders on key messages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Counselling Cards – </a:t>
            </a:r>
            <a:r>
              <a:rPr lang="en-GB" kern="0" dirty="0">
                <a:solidFill>
                  <a:srgbClr val="000000"/>
                </a:solidFill>
              </a:rPr>
              <a:t>to be used during home visits and smaller interactions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Presentations for orientation of state/district/block managers and CLF/VO level SAC members</a:t>
            </a:r>
            <a:endParaRPr lang="en-GB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47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198" y="429585"/>
            <a:ext cx="10085963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0" y="429584"/>
            <a:ext cx="10383129" cy="741991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  <a:ea typeface="+mn-ea"/>
                <a:cs typeface="+mn-cs"/>
              </a:rPr>
              <a:t>Glimpse</a:t>
            </a:r>
            <a:r>
              <a:rPr lang="en-IN" sz="3200" b="1" dirty="0">
                <a:solidFill>
                  <a:schemeClr val="bg1"/>
                </a:solidFill>
              </a:rPr>
              <a:t> of resource materials FNHW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87" y="1729930"/>
            <a:ext cx="2556544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50" y="1729929"/>
            <a:ext cx="1561050" cy="180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8" y="4045070"/>
            <a:ext cx="2502889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729929"/>
            <a:ext cx="2529363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87" y="4029393"/>
            <a:ext cx="2578033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7335" y="1729929"/>
            <a:ext cx="2420751" cy="378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322" y="4029393"/>
            <a:ext cx="1633308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5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0109" y="2849512"/>
            <a:ext cx="424811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+mj-lt"/>
              </a:rPr>
              <a:t>Thankyou</a:t>
            </a:r>
            <a:endParaRPr lang="en-I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21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38200" y="429585"/>
            <a:ext cx="408348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3925" y="325692"/>
            <a:ext cx="379203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Why integrate FNHW?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92726" y="3337089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5311" y="3959153"/>
            <a:ext cx="4810404" cy="2285194"/>
            <a:chOff x="541231" y="3959153"/>
            <a:chExt cx="4810404" cy="228519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333" r="49447"/>
            <a:stretch/>
          </p:blipFill>
          <p:spPr>
            <a:xfrm>
              <a:off x="838200" y="3993200"/>
              <a:ext cx="1856362" cy="17023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710" t="50360"/>
            <a:stretch/>
          </p:blipFill>
          <p:spPr>
            <a:xfrm>
              <a:off x="3279272" y="3959153"/>
              <a:ext cx="1773274" cy="173638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41231" y="5875015"/>
              <a:ext cx="481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Appropriate Sanitation and Hygiene</a:t>
              </a:r>
              <a:endParaRPr lang="en-IN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5615" y="1764872"/>
            <a:ext cx="2334898" cy="1908670"/>
            <a:chOff x="615048" y="1764872"/>
            <a:chExt cx="2334898" cy="19086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593" b="50062"/>
            <a:stretch/>
          </p:blipFill>
          <p:spPr>
            <a:xfrm>
              <a:off x="838200" y="1764872"/>
              <a:ext cx="1924455" cy="17468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5048" y="3304210"/>
              <a:ext cx="233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Proper Nutrition</a:t>
              </a:r>
              <a:endParaRPr lang="en-I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8463" y="1763662"/>
            <a:ext cx="2180408" cy="1921071"/>
            <a:chOff x="3187366" y="1762199"/>
            <a:chExt cx="2180408" cy="192107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699" b="49986"/>
            <a:stretch/>
          </p:blipFill>
          <p:spPr>
            <a:xfrm>
              <a:off x="3205426" y="1762199"/>
              <a:ext cx="1847120" cy="17494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187366" y="3313938"/>
              <a:ext cx="2180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Health Services</a:t>
              </a:r>
              <a:endParaRPr lang="en-IN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464" y="3588690"/>
            <a:ext cx="1184962" cy="511886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7214796" y="3609589"/>
            <a:ext cx="489856" cy="315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ight Arrow 57"/>
          <p:cNvSpPr/>
          <p:nvPr/>
        </p:nvSpPr>
        <p:spPr>
          <a:xfrm>
            <a:off x="9501818" y="3568760"/>
            <a:ext cx="489856" cy="315297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1"/>
          <a:stretch/>
        </p:blipFill>
        <p:spPr>
          <a:xfrm>
            <a:off x="5754432" y="1780959"/>
            <a:ext cx="1625601" cy="1723306"/>
          </a:xfrm>
          <a:prstGeom prst="rect">
            <a:avLst/>
          </a:prstGeom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110399" y="3597754"/>
            <a:ext cx="9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69" y="2924676"/>
            <a:ext cx="1611086" cy="1596572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64" y="2918413"/>
            <a:ext cx="2107955" cy="1843703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354435" y="5763124"/>
            <a:ext cx="267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 Expenditure on Health/Diseases</a:t>
            </a:r>
            <a:endParaRPr lang="en-IN" dirty="0"/>
          </a:p>
        </p:txBody>
      </p:sp>
      <p:sp>
        <p:nvSpPr>
          <p:cNvPr id="72" name="TextBox 71"/>
          <p:cNvSpPr txBox="1"/>
          <p:nvPr/>
        </p:nvSpPr>
        <p:spPr>
          <a:xfrm>
            <a:off x="7750745" y="4762116"/>
            <a:ext cx="19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savings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10185859" y="4844370"/>
            <a:ext cx="1835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Overall wellbeing and improved quality of life</a:t>
            </a:r>
            <a:endParaRPr lang="en-IN" sz="2000" b="1" dirty="0">
              <a:solidFill>
                <a:srgbClr val="00B050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92" b="-1"/>
          <a:stretch/>
        </p:blipFill>
        <p:spPr>
          <a:xfrm>
            <a:off x="5822026" y="4144301"/>
            <a:ext cx="1625601" cy="1620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9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 animBg="1"/>
      <p:bldP spid="58" grpId="0" animBg="1"/>
      <p:bldP spid="64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199" y="429585"/>
            <a:ext cx="456065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889887" y="538367"/>
            <a:ext cx="4508964" cy="5087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</a:rPr>
              <a:t>Dashasutra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Strategy- 2016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E5A-0D69-45F0-8F0D-492D47CA7310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D105-03DA-4AE5-B254-B25A502110D5}"/>
              </a:ext>
            </a:extLst>
          </p:cNvPr>
          <p:cNvSpPr txBox="1"/>
          <p:nvPr/>
        </p:nvSpPr>
        <p:spPr>
          <a:xfrm>
            <a:off x="752248" y="1220598"/>
            <a:ext cx="1041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Integrating livelihoods and social development for holistic growth of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7" y="1883976"/>
            <a:ext cx="5163705" cy="4404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8095610" y="1866985"/>
            <a:ext cx="2784763" cy="16318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Micro-credit and financing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4883" y="4915010"/>
            <a:ext cx="2784763" cy="1465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Including social development - Food, Nutrition, Health and WASH, Gender etc.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332127" y="3925616"/>
            <a:ext cx="450273" cy="5626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8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792521" y="1477180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664296" y="1477181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1544200" y="1477182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4" name="Picture 6" descr="10000印刷√] Food Icon - pngアイコンを無料でダウンロード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8" y="1626495"/>
            <a:ext cx="843435" cy="843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EEBC73D2-D82C-4717-B494-92486E07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99404"/>
              </p:ext>
            </p:extLst>
          </p:nvPr>
        </p:nvGraphicFramePr>
        <p:xfrm>
          <a:off x="823973" y="2641900"/>
          <a:ext cx="2745759" cy="3601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6002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FOOD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Nutri</a:t>
                      </a:r>
                      <a:r>
                        <a:rPr lang="en-IN" sz="1800" dirty="0">
                          <a:solidFill>
                            <a:prstClr val="black"/>
                          </a:solidFill>
                          <a:latin typeface="+mn-lt"/>
                        </a:rPr>
                        <a:t>-</a:t>
                      </a: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Garden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PDS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THR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Mid Day Meal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FNHW Enterprises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716262A7-221A-4439-940A-65C61DBAA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61793"/>
              </p:ext>
            </p:extLst>
          </p:nvPr>
        </p:nvGraphicFramePr>
        <p:xfrm>
          <a:off x="4367719" y="2641902"/>
          <a:ext cx="4003900" cy="36014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1950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  <a:gridCol w="2001950">
                  <a:extLst>
                    <a:ext uri="{9D8B030D-6E8A-4147-A177-3AD203B41FA5}">
                      <a16:colId xmlns:a16="http://schemas.microsoft.com/office/drawing/2014/main" val="3870710860"/>
                    </a:ext>
                  </a:extLst>
                </a:gridCol>
              </a:tblGrid>
              <a:tr h="300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HEALTH &amp; NUTRITION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Antenatal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Anaemia reduction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New Born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Planning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1000 Days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Health &amp; Nutrition for the Elderly and PWD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Infant and Young Child Feeding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Nutrition and Health during NCDs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522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Maternal Nutrition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Menstrual Hygiene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  <a:tr h="3002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Diet diversity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389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7386" y="1752307"/>
            <a:ext cx="993866" cy="750088"/>
          </a:xfrm>
          <a:prstGeom prst="rect">
            <a:avLst/>
          </a:prstGeom>
        </p:spPr>
      </p:pic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179025EE-36DF-48F4-BB91-B4B4CAD49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42753"/>
              </p:ext>
            </p:extLst>
          </p:nvPr>
        </p:nvGraphicFramePr>
        <p:xfrm>
          <a:off x="9107356" y="2641900"/>
          <a:ext cx="2745759" cy="36014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900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of sanitary toilet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Handwashing practices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Management of household waste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</a:tbl>
          </a:graphicData>
        </a:graphic>
      </p:graphicFrame>
      <p:pic>
        <p:nvPicPr>
          <p:cNvPr id="2056" name="Picture 8" descr="Sanitation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25" y="1626495"/>
            <a:ext cx="909446" cy="9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199" y="429585"/>
            <a:ext cx="352952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56473E-2C77-4116-A426-A0CFB0A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429585"/>
            <a:ext cx="3424137" cy="7263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FNHW Focus Areas</a:t>
            </a:r>
          </a:p>
        </p:txBody>
      </p:sp>
    </p:spTree>
    <p:extLst>
      <p:ext uri="{BB962C8B-B14F-4D97-AF65-F5344CB8AC3E}">
        <p14:creationId xmlns:p14="http://schemas.microsoft.com/office/powerpoint/2010/main" val="23790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199" y="429585"/>
            <a:ext cx="2624848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66" y="392786"/>
            <a:ext cx="2606236" cy="7344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Strategic Pillars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08388" y="158455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/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/>
              <a:t>To improve ability of the system to integrate FNHW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05246" y="1584553"/>
            <a:ext cx="3203141" cy="999077"/>
          </a:xfrm>
          <a:custGeom>
            <a:avLst/>
            <a:gdLst>
              <a:gd name="connsiteX0" fmla="*/ 0 w 3203141"/>
              <a:gd name="connsiteY0" fmla="*/ 166516 h 999077"/>
              <a:gd name="connsiteX1" fmla="*/ 166516 w 3203141"/>
              <a:gd name="connsiteY1" fmla="*/ 0 h 999077"/>
              <a:gd name="connsiteX2" fmla="*/ 3036625 w 3203141"/>
              <a:gd name="connsiteY2" fmla="*/ 0 h 999077"/>
              <a:gd name="connsiteX3" fmla="*/ 3203141 w 3203141"/>
              <a:gd name="connsiteY3" fmla="*/ 166516 h 999077"/>
              <a:gd name="connsiteX4" fmla="*/ 3203141 w 3203141"/>
              <a:gd name="connsiteY4" fmla="*/ 832561 h 999077"/>
              <a:gd name="connsiteX5" fmla="*/ 3036625 w 3203141"/>
              <a:gd name="connsiteY5" fmla="*/ 999077 h 999077"/>
              <a:gd name="connsiteX6" fmla="*/ 166516 w 3203141"/>
              <a:gd name="connsiteY6" fmla="*/ 999077 h 999077"/>
              <a:gd name="connsiteX7" fmla="*/ 0 w 3203141"/>
              <a:gd name="connsiteY7" fmla="*/ 832561 h 999077"/>
              <a:gd name="connsiteX8" fmla="*/ 0 w 3203141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3141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36625" y="0"/>
                </a:lnTo>
                <a:cubicBezTo>
                  <a:pt x="3128589" y="0"/>
                  <a:pt x="3203141" y="74552"/>
                  <a:pt x="3203141" y="166516"/>
                </a:cubicBezTo>
                <a:lnTo>
                  <a:pt x="3203141" y="832561"/>
                </a:lnTo>
                <a:cubicBezTo>
                  <a:pt x="3203141" y="924525"/>
                  <a:pt x="3128589" y="999077"/>
                  <a:pt x="3036625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</a:rPr>
              <a:t>System Strengthening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26553" y="2683538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ctr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/>
              <a:t>Facilitate convergence between Health, WCD and PRI etc. for improved service delivery</a:t>
            </a:r>
            <a:endParaRPr lang="en-US" sz="1800" b="1" kern="1200" dirty="0"/>
          </a:p>
        </p:txBody>
      </p:sp>
      <p:sp>
        <p:nvSpPr>
          <p:cNvPr id="23" name="Freeform 22"/>
          <p:cNvSpPr/>
          <p:nvPr/>
        </p:nvSpPr>
        <p:spPr>
          <a:xfrm>
            <a:off x="2387080" y="2683538"/>
            <a:ext cx="3239472" cy="999077"/>
          </a:xfrm>
          <a:custGeom>
            <a:avLst/>
            <a:gdLst>
              <a:gd name="connsiteX0" fmla="*/ 0 w 3239472"/>
              <a:gd name="connsiteY0" fmla="*/ 166516 h 999077"/>
              <a:gd name="connsiteX1" fmla="*/ 166516 w 3239472"/>
              <a:gd name="connsiteY1" fmla="*/ 0 h 999077"/>
              <a:gd name="connsiteX2" fmla="*/ 3072956 w 3239472"/>
              <a:gd name="connsiteY2" fmla="*/ 0 h 999077"/>
              <a:gd name="connsiteX3" fmla="*/ 3239472 w 3239472"/>
              <a:gd name="connsiteY3" fmla="*/ 166516 h 999077"/>
              <a:gd name="connsiteX4" fmla="*/ 3239472 w 3239472"/>
              <a:gd name="connsiteY4" fmla="*/ 832561 h 999077"/>
              <a:gd name="connsiteX5" fmla="*/ 3072956 w 3239472"/>
              <a:gd name="connsiteY5" fmla="*/ 999077 h 999077"/>
              <a:gd name="connsiteX6" fmla="*/ 166516 w 3239472"/>
              <a:gd name="connsiteY6" fmla="*/ 999077 h 999077"/>
              <a:gd name="connsiteX7" fmla="*/ 0 w 3239472"/>
              <a:gd name="connsiteY7" fmla="*/ 832561 h 999077"/>
              <a:gd name="connsiteX8" fmla="*/ 0 w 3239472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472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72956" y="0"/>
                </a:lnTo>
                <a:cubicBezTo>
                  <a:pt x="3164920" y="0"/>
                  <a:pt x="3239472" y="74552"/>
                  <a:pt x="3239472" y="166516"/>
                </a:cubicBezTo>
                <a:lnTo>
                  <a:pt x="3239472" y="832561"/>
                </a:lnTo>
                <a:cubicBezTo>
                  <a:pt x="3239472" y="924525"/>
                  <a:pt x="3164920" y="999077"/>
                  <a:pt x="3072956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</a:rPr>
              <a:t>Convergence</a:t>
            </a:r>
          </a:p>
        </p:txBody>
      </p:sp>
      <p:sp>
        <p:nvSpPr>
          <p:cNvPr id="24" name="Freeform 23"/>
          <p:cNvSpPr/>
          <p:nvPr/>
        </p:nvSpPr>
        <p:spPr>
          <a:xfrm>
            <a:off x="5643266" y="378252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/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/>
              <a:t>Promote behavior change among SHGs</a:t>
            </a:r>
          </a:p>
        </p:txBody>
      </p:sp>
      <p:sp>
        <p:nvSpPr>
          <p:cNvPr id="25" name="Freeform 24"/>
          <p:cNvSpPr/>
          <p:nvPr/>
        </p:nvSpPr>
        <p:spPr>
          <a:xfrm>
            <a:off x="2370368" y="3782523"/>
            <a:ext cx="3272897" cy="999077"/>
          </a:xfrm>
          <a:custGeom>
            <a:avLst/>
            <a:gdLst>
              <a:gd name="connsiteX0" fmla="*/ 0 w 3272897"/>
              <a:gd name="connsiteY0" fmla="*/ 166516 h 999077"/>
              <a:gd name="connsiteX1" fmla="*/ 166516 w 3272897"/>
              <a:gd name="connsiteY1" fmla="*/ 0 h 999077"/>
              <a:gd name="connsiteX2" fmla="*/ 3106381 w 3272897"/>
              <a:gd name="connsiteY2" fmla="*/ 0 h 999077"/>
              <a:gd name="connsiteX3" fmla="*/ 3272897 w 3272897"/>
              <a:gd name="connsiteY3" fmla="*/ 166516 h 999077"/>
              <a:gd name="connsiteX4" fmla="*/ 3272897 w 3272897"/>
              <a:gd name="connsiteY4" fmla="*/ 832561 h 999077"/>
              <a:gd name="connsiteX5" fmla="*/ 3106381 w 3272897"/>
              <a:gd name="connsiteY5" fmla="*/ 999077 h 999077"/>
              <a:gd name="connsiteX6" fmla="*/ 166516 w 3272897"/>
              <a:gd name="connsiteY6" fmla="*/ 999077 h 999077"/>
              <a:gd name="connsiteX7" fmla="*/ 0 w 3272897"/>
              <a:gd name="connsiteY7" fmla="*/ 832561 h 999077"/>
              <a:gd name="connsiteX8" fmla="*/ 0 w 3272897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897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106381" y="0"/>
                </a:lnTo>
                <a:cubicBezTo>
                  <a:pt x="3198345" y="0"/>
                  <a:pt x="3272897" y="74552"/>
                  <a:pt x="3272897" y="166516"/>
                </a:cubicBezTo>
                <a:lnTo>
                  <a:pt x="3272897" y="832561"/>
                </a:lnTo>
                <a:cubicBezTo>
                  <a:pt x="3272897" y="924525"/>
                  <a:pt x="3198345" y="999077"/>
                  <a:pt x="3106381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</a:rPr>
              <a:t>SBCC</a:t>
            </a:r>
          </a:p>
        </p:txBody>
      </p:sp>
      <p:sp>
        <p:nvSpPr>
          <p:cNvPr id="26" name="Freeform 25"/>
          <p:cNvSpPr/>
          <p:nvPr/>
        </p:nvSpPr>
        <p:spPr>
          <a:xfrm>
            <a:off x="5615084" y="4881508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ctr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/>
              <a:t>Promote establishment of FNHW enterprises managed by SHGs</a:t>
            </a:r>
          </a:p>
        </p:txBody>
      </p:sp>
      <p:sp>
        <p:nvSpPr>
          <p:cNvPr id="27" name="Freeform 26"/>
          <p:cNvSpPr/>
          <p:nvPr/>
        </p:nvSpPr>
        <p:spPr>
          <a:xfrm>
            <a:off x="2398549" y="4881508"/>
            <a:ext cx="3216534" cy="999077"/>
          </a:xfrm>
          <a:custGeom>
            <a:avLst/>
            <a:gdLst>
              <a:gd name="connsiteX0" fmla="*/ 0 w 3216534"/>
              <a:gd name="connsiteY0" fmla="*/ 166516 h 999077"/>
              <a:gd name="connsiteX1" fmla="*/ 166516 w 3216534"/>
              <a:gd name="connsiteY1" fmla="*/ 0 h 999077"/>
              <a:gd name="connsiteX2" fmla="*/ 3050018 w 3216534"/>
              <a:gd name="connsiteY2" fmla="*/ 0 h 999077"/>
              <a:gd name="connsiteX3" fmla="*/ 3216534 w 3216534"/>
              <a:gd name="connsiteY3" fmla="*/ 166516 h 999077"/>
              <a:gd name="connsiteX4" fmla="*/ 3216534 w 3216534"/>
              <a:gd name="connsiteY4" fmla="*/ 832561 h 999077"/>
              <a:gd name="connsiteX5" fmla="*/ 3050018 w 3216534"/>
              <a:gd name="connsiteY5" fmla="*/ 999077 h 999077"/>
              <a:gd name="connsiteX6" fmla="*/ 166516 w 3216534"/>
              <a:gd name="connsiteY6" fmla="*/ 999077 h 999077"/>
              <a:gd name="connsiteX7" fmla="*/ 0 w 3216534"/>
              <a:gd name="connsiteY7" fmla="*/ 832561 h 999077"/>
              <a:gd name="connsiteX8" fmla="*/ 0 w 3216534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534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50018" y="0"/>
                </a:lnTo>
                <a:cubicBezTo>
                  <a:pt x="3141982" y="0"/>
                  <a:pt x="3216534" y="74552"/>
                  <a:pt x="3216534" y="166516"/>
                </a:cubicBezTo>
                <a:lnTo>
                  <a:pt x="3216534" y="832561"/>
                </a:lnTo>
                <a:cubicBezTo>
                  <a:pt x="3216534" y="924525"/>
                  <a:pt x="3141982" y="999077"/>
                  <a:pt x="3050018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</a:rPr>
              <a:t>FNHW Enterprises</a:t>
            </a:r>
          </a:p>
        </p:txBody>
      </p:sp>
      <p:sp>
        <p:nvSpPr>
          <p:cNvPr id="7" name="Freeform 73"/>
          <p:cNvSpPr>
            <a:spLocks noChangeAspect="1" noEditPoints="1"/>
          </p:cNvSpPr>
          <p:nvPr/>
        </p:nvSpPr>
        <p:spPr bwMode="auto">
          <a:xfrm>
            <a:off x="1151154" y="2785692"/>
            <a:ext cx="658190" cy="658092"/>
          </a:xfrm>
          <a:custGeom>
            <a:avLst/>
            <a:gdLst>
              <a:gd name="T0" fmla="*/ 6709 w 6709"/>
              <a:gd name="T1" fmla="*/ 0 h 6708"/>
              <a:gd name="T2" fmla="*/ 2508 w 6709"/>
              <a:gd name="T3" fmla="*/ 5788 h 6708"/>
              <a:gd name="T4" fmla="*/ 2430 w 6709"/>
              <a:gd name="T5" fmla="*/ 5806 h 6708"/>
              <a:gd name="T6" fmla="*/ 2342 w 6709"/>
              <a:gd name="T7" fmla="*/ 5764 h 6708"/>
              <a:gd name="T8" fmla="*/ 1534 w 6709"/>
              <a:gd name="T9" fmla="*/ 4892 h 6708"/>
              <a:gd name="T10" fmla="*/ 1536 w 6709"/>
              <a:gd name="T11" fmla="*/ 4802 h 6708"/>
              <a:gd name="T12" fmla="*/ 1658 w 6709"/>
              <a:gd name="T13" fmla="*/ 4404 h 6708"/>
              <a:gd name="T14" fmla="*/ 1504 w 6709"/>
              <a:gd name="T15" fmla="*/ 4280 h 6708"/>
              <a:gd name="T16" fmla="*/ 1388 w 6709"/>
              <a:gd name="T17" fmla="*/ 4084 h 6708"/>
              <a:gd name="T18" fmla="*/ 1868 w 6709"/>
              <a:gd name="T19" fmla="*/ 2096 h 6708"/>
              <a:gd name="T20" fmla="*/ 2684 w 6709"/>
              <a:gd name="T21" fmla="*/ 1736 h 6708"/>
              <a:gd name="T22" fmla="*/ 2958 w 6709"/>
              <a:gd name="T23" fmla="*/ 1754 h 6708"/>
              <a:gd name="T24" fmla="*/ 1732 w 6709"/>
              <a:gd name="T25" fmla="*/ 3102 h 6708"/>
              <a:gd name="T26" fmla="*/ 1572 w 6709"/>
              <a:gd name="T27" fmla="*/ 3390 h 6708"/>
              <a:gd name="T28" fmla="*/ 1608 w 6709"/>
              <a:gd name="T29" fmla="*/ 3674 h 6708"/>
              <a:gd name="T30" fmla="*/ 1740 w 6709"/>
              <a:gd name="T31" fmla="*/ 3848 h 6708"/>
              <a:gd name="T32" fmla="*/ 1978 w 6709"/>
              <a:gd name="T33" fmla="*/ 3956 h 6708"/>
              <a:gd name="T34" fmla="*/ 2278 w 6709"/>
              <a:gd name="T35" fmla="*/ 3910 h 6708"/>
              <a:gd name="T36" fmla="*/ 2882 w 6709"/>
              <a:gd name="T37" fmla="*/ 3398 h 6708"/>
              <a:gd name="T38" fmla="*/ 3172 w 6709"/>
              <a:gd name="T39" fmla="*/ 3238 h 6708"/>
              <a:gd name="T40" fmla="*/ 3377 w 6709"/>
              <a:gd name="T41" fmla="*/ 3228 h 6708"/>
              <a:gd name="T42" fmla="*/ 5341 w 6709"/>
              <a:gd name="T43" fmla="*/ 4200 h 6708"/>
              <a:gd name="T44" fmla="*/ 5373 w 6709"/>
              <a:gd name="T45" fmla="*/ 4246 h 6708"/>
              <a:gd name="T46" fmla="*/ 3985 w 6709"/>
              <a:gd name="T47" fmla="*/ 5558 h 6708"/>
              <a:gd name="T48" fmla="*/ 3889 w 6709"/>
              <a:gd name="T49" fmla="*/ 5616 h 6708"/>
              <a:gd name="T50" fmla="*/ 5215 w 6709"/>
              <a:gd name="T51" fmla="*/ 3814 h 6708"/>
              <a:gd name="T52" fmla="*/ 3661 w 6709"/>
              <a:gd name="T53" fmla="*/ 3014 h 6708"/>
              <a:gd name="T54" fmla="*/ 3399 w 6709"/>
              <a:gd name="T55" fmla="*/ 2942 h 6708"/>
              <a:gd name="T56" fmla="*/ 3142 w 6709"/>
              <a:gd name="T57" fmla="*/ 2950 h 6708"/>
              <a:gd name="T58" fmla="*/ 2894 w 6709"/>
              <a:gd name="T59" fmla="*/ 3042 h 6708"/>
              <a:gd name="T60" fmla="*/ 2192 w 6709"/>
              <a:gd name="T61" fmla="*/ 3626 h 6708"/>
              <a:gd name="T62" fmla="*/ 2082 w 6709"/>
              <a:gd name="T63" fmla="*/ 3676 h 6708"/>
              <a:gd name="T64" fmla="*/ 1948 w 6709"/>
              <a:gd name="T65" fmla="*/ 3646 h 6708"/>
              <a:gd name="T66" fmla="*/ 1868 w 6709"/>
              <a:gd name="T67" fmla="*/ 3556 h 6708"/>
              <a:gd name="T68" fmla="*/ 1854 w 6709"/>
              <a:gd name="T69" fmla="*/ 3438 h 6708"/>
              <a:gd name="T70" fmla="*/ 1920 w 6709"/>
              <a:gd name="T71" fmla="*/ 3316 h 6708"/>
              <a:gd name="T72" fmla="*/ 3493 w 6709"/>
              <a:gd name="T73" fmla="*/ 1978 h 6708"/>
              <a:gd name="T74" fmla="*/ 3707 w 6709"/>
              <a:gd name="T75" fmla="*/ 1956 h 6708"/>
              <a:gd name="T76" fmla="*/ 6423 w 6709"/>
              <a:gd name="T77" fmla="*/ 2402 h 6708"/>
              <a:gd name="T78" fmla="*/ 3891 w 6709"/>
              <a:gd name="T79" fmla="*/ 1710 h 6708"/>
              <a:gd name="T80" fmla="*/ 3675 w 6709"/>
              <a:gd name="T81" fmla="*/ 1668 h 6708"/>
              <a:gd name="T82" fmla="*/ 3457 w 6709"/>
              <a:gd name="T83" fmla="*/ 1692 h 6708"/>
              <a:gd name="T84" fmla="*/ 2982 w 6709"/>
              <a:gd name="T85" fmla="*/ 1466 h 6708"/>
              <a:gd name="T86" fmla="*/ 2588 w 6709"/>
              <a:gd name="T87" fmla="*/ 1462 h 6708"/>
              <a:gd name="T88" fmla="*/ 286 w 6709"/>
              <a:gd name="T89" fmla="*/ 286 h 6708"/>
              <a:gd name="T90" fmla="*/ 1088 w 6709"/>
              <a:gd name="T91" fmla="*/ 4076 h 6708"/>
              <a:gd name="T92" fmla="*/ 1182 w 6709"/>
              <a:gd name="T93" fmla="*/ 4318 h 6708"/>
              <a:gd name="T94" fmla="*/ 1342 w 6709"/>
              <a:gd name="T95" fmla="*/ 4522 h 6708"/>
              <a:gd name="T96" fmla="*/ 1264 w 6709"/>
              <a:gd name="T97" fmla="*/ 4716 h 6708"/>
              <a:gd name="T98" fmla="*/ 1266 w 6709"/>
              <a:gd name="T99" fmla="*/ 4988 h 6708"/>
              <a:gd name="T100" fmla="*/ 2146 w 6709"/>
              <a:gd name="T101" fmla="*/ 5976 h 6708"/>
              <a:gd name="T102" fmla="*/ 2410 w 6709"/>
              <a:gd name="T103" fmla="*/ 6090 h 6708"/>
              <a:gd name="T104" fmla="*/ 2588 w 6709"/>
              <a:gd name="T105" fmla="*/ 6066 h 6708"/>
              <a:gd name="T106" fmla="*/ 3677 w 6709"/>
              <a:gd name="T107" fmla="*/ 5848 h 6708"/>
              <a:gd name="T108" fmla="*/ 3855 w 6709"/>
              <a:gd name="T109" fmla="*/ 5902 h 6708"/>
              <a:gd name="T110" fmla="*/ 4003 w 6709"/>
              <a:gd name="T111" fmla="*/ 5886 h 6708"/>
              <a:gd name="T112" fmla="*/ 4153 w 6709"/>
              <a:gd name="T113" fmla="*/ 5800 h 6708"/>
              <a:gd name="T114" fmla="*/ 5583 w 6709"/>
              <a:gd name="T115" fmla="*/ 4476 h 6708"/>
              <a:gd name="T116" fmla="*/ 5657 w 6709"/>
              <a:gd name="T117" fmla="*/ 4210 h 6708"/>
              <a:gd name="T118" fmla="*/ 5559 w 6709"/>
              <a:gd name="T119" fmla="*/ 4010 h 6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09" h="6708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8" name="Group 7"/>
          <p:cNvGrpSpPr/>
          <p:nvPr/>
        </p:nvGrpSpPr>
        <p:grpSpPr>
          <a:xfrm>
            <a:off x="1138825" y="1729669"/>
            <a:ext cx="670519" cy="658092"/>
            <a:chOff x="590920" y="2274258"/>
            <a:chExt cx="720107" cy="720000"/>
          </a:xfrm>
          <a:solidFill>
            <a:schemeClr val="accent6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90920" y="2274258"/>
              <a:ext cx="720107" cy="720000"/>
            </a:xfrm>
            <a:custGeom>
              <a:avLst/>
              <a:gdLst>
                <a:gd name="T0" fmla="*/ 6628 w 6628"/>
                <a:gd name="T1" fmla="*/ 5435 h 6627"/>
                <a:gd name="T2" fmla="*/ 6628 w 6628"/>
                <a:gd name="T3" fmla="*/ 0 h 6627"/>
                <a:gd name="T4" fmla="*/ 0 w 6628"/>
                <a:gd name="T5" fmla="*/ 0 h 6627"/>
                <a:gd name="T6" fmla="*/ 0 w 6628"/>
                <a:gd name="T7" fmla="*/ 5435 h 6627"/>
                <a:gd name="T8" fmla="*/ 2061 w 6628"/>
                <a:gd name="T9" fmla="*/ 5435 h 6627"/>
                <a:gd name="T10" fmla="*/ 2061 w 6628"/>
                <a:gd name="T11" fmla="*/ 6343 h 6627"/>
                <a:gd name="T12" fmla="*/ 1118 w 6628"/>
                <a:gd name="T13" fmla="*/ 6343 h 6627"/>
                <a:gd name="T14" fmla="*/ 1118 w 6628"/>
                <a:gd name="T15" fmla="*/ 6627 h 6627"/>
                <a:gd name="T16" fmla="*/ 5508 w 6628"/>
                <a:gd name="T17" fmla="*/ 6627 h 6627"/>
                <a:gd name="T18" fmla="*/ 5508 w 6628"/>
                <a:gd name="T19" fmla="*/ 6343 h 6627"/>
                <a:gd name="T20" fmla="*/ 4565 w 6628"/>
                <a:gd name="T21" fmla="*/ 6343 h 6627"/>
                <a:gd name="T22" fmla="*/ 4565 w 6628"/>
                <a:gd name="T23" fmla="*/ 5435 h 6627"/>
                <a:gd name="T24" fmla="*/ 6628 w 6628"/>
                <a:gd name="T25" fmla="*/ 5435 h 6627"/>
                <a:gd name="T26" fmla="*/ 282 w 6628"/>
                <a:gd name="T27" fmla="*/ 282 h 6627"/>
                <a:gd name="T28" fmla="*/ 6344 w 6628"/>
                <a:gd name="T29" fmla="*/ 282 h 6627"/>
                <a:gd name="T30" fmla="*/ 6344 w 6628"/>
                <a:gd name="T31" fmla="*/ 5153 h 6627"/>
                <a:gd name="T32" fmla="*/ 282 w 6628"/>
                <a:gd name="T33" fmla="*/ 5153 h 6627"/>
                <a:gd name="T34" fmla="*/ 282 w 6628"/>
                <a:gd name="T35" fmla="*/ 282 h 6627"/>
                <a:gd name="T36" fmla="*/ 4283 w 6628"/>
                <a:gd name="T37" fmla="*/ 6343 h 6627"/>
                <a:gd name="T38" fmla="*/ 2343 w 6628"/>
                <a:gd name="T39" fmla="*/ 6343 h 6627"/>
                <a:gd name="T40" fmla="*/ 2343 w 6628"/>
                <a:gd name="T41" fmla="*/ 5435 h 6627"/>
                <a:gd name="T42" fmla="*/ 4283 w 6628"/>
                <a:gd name="T43" fmla="*/ 5435 h 6627"/>
                <a:gd name="T44" fmla="*/ 4283 w 6628"/>
                <a:gd name="T45" fmla="*/ 6343 h 6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8" h="6627">
                  <a:moveTo>
                    <a:pt x="6628" y="5435"/>
                  </a:moveTo>
                  <a:lnTo>
                    <a:pt x="6628" y="0"/>
                  </a:lnTo>
                  <a:lnTo>
                    <a:pt x="0" y="0"/>
                  </a:lnTo>
                  <a:lnTo>
                    <a:pt x="0" y="5435"/>
                  </a:lnTo>
                  <a:lnTo>
                    <a:pt x="2061" y="5435"/>
                  </a:lnTo>
                  <a:lnTo>
                    <a:pt x="2061" y="6343"/>
                  </a:lnTo>
                  <a:lnTo>
                    <a:pt x="1118" y="6343"/>
                  </a:lnTo>
                  <a:lnTo>
                    <a:pt x="1118" y="6627"/>
                  </a:lnTo>
                  <a:lnTo>
                    <a:pt x="5508" y="6627"/>
                  </a:lnTo>
                  <a:lnTo>
                    <a:pt x="5508" y="6343"/>
                  </a:lnTo>
                  <a:lnTo>
                    <a:pt x="4565" y="6343"/>
                  </a:lnTo>
                  <a:lnTo>
                    <a:pt x="4565" y="5435"/>
                  </a:lnTo>
                  <a:lnTo>
                    <a:pt x="6628" y="5435"/>
                  </a:lnTo>
                  <a:close/>
                  <a:moveTo>
                    <a:pt x="282" y="282"/>
                  </a:moveTo>
                  <a:lnTo>
                    <a:pt x="6344" y="282"/>
                  </a:lnTo>
                  <a:lnTo>
                    <a:pt x="6344" y="5153"/>
                  </a:lnTo>
                  <a:lnTo>
                    <a:pt x="282" y="5153"/>
                  </a:lnTo>
                  <a:lnTo>
                    <a:pt x="282" y="282"/>
                  </a:lnTo>
                  <a:close/>
                  <a:moveTo>
                    <a:pt x="4283" y="6343"/>
                  </a:moveTo>
                  <a:lnTo>
                    <a:pt x="2343" y="6343"/>
                  </a:lnTo>
                  <a:lnTo>
                    <a:pt x="2343" y="5435"/>
                  </a:lnTo>
                  <a:lnTo>
                    <a:pt x="4283" y="5435"/>
                  </a:lnTo>
                  <a:lnTo>
                    <a:pt x="4283" y="6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9566" y="2428536"/>
              <a:ext cx="191326" cy="315183"/>
            </a:xfrm>
            <a:custGeom>
              <a:avLst/>
              <a:gdLst>
                <a:gd name="T0" fmla="*/ 1579 w 1761"/>
                <a:gd name="T1" fmla="*/ 698 h 2901"/>
                <a:gd name="T2" fmla="*/ 1575 w 1761"/>
                <a:gd name="T3" fmla="*/ 626 h 2901"/>
                <a:gd name="T4" fmla="*/ 1565 w 1761"/>
                <a:gd name="T5" fmla="*/ 558 h 2901"/>
                <a:gd name="T6" fmla="*/ 1549 w 1761"/>
                <a:gd name="T7" fmla="*/ 490 h 2901"/>
                <a:gd name="T8" fmla="*/ 1525 w 1761"/>
                <a:gd name="T9" fmla="*/ 426 h 2901"/>
                <a:gd name="T10" fmla="*/ 1495 w 1761"/>
                <a:gd name="T11" fmla="*/ 366 h 2901"/>
                <a:gd name="T12" fmla="*/ 1461 w 1761"/>
                <a:gd name="T13" fmla="*/ 308 h 2901"/>
                <a:gd name="T14" fmla="*/ 1419 w 1761"/>
                <a:gd name="T15" fmla="*/ 254 h 2901"/>
                <a:gd name="T16" fmla="*/ 1375 w 1761"/>
                <a:gd name="T17" fmla="*/ 204 h 2901"/>
                <a:gd name="T18" fmla="*/ 1325 w 1761"/>
                <a:gd name="T19" fmla="*/ 160 h 2901"/>
                <a:gd name="T20" fmla="*/ 1271 w 1761"/>
                <a:gd name="T21" fmla="*/ 118 h 2901"/>
                <a:gd name="T22" fmla="*/ 1213 w 1761"/>
                <a:gd name="T23" fmla="*/ 84 h 2901"/>
                <a:gd name="T24" fmla="*/ 1153 w 1761"/>
                <a:gd name="T25" fmla="*/ 54 h 2901"/>
                <a:gd name="T26" fmla="*/ 1089 w 1761"/>
                <a:gd name="T27" fmla="*/ 30 h 2901"/>
                <a:gd name="T28" fmla="*/ 1021 w 1761"/>
                <a:gd name="T29" fmla="*/ 14 h 2901"/>
                <a:gd name="T30" fmla="*/ 953 w 1761"/>
                <a:gd name="T31" fmla="*/ 4 h 2901"/>
                <a:gd name="T32" fmla="*/ 881 w 1761"/>
                <a:gd name="T33" fmla="*/ 0 h 2901"/>
                <a:gd name="T34" fmla="*/ 845 w 1761"/>
                <a:gd name="T35" fmla="*/ 0 h 2901"/>
                <a:gd name="T36" fmla="*/ 775 w 1761"/>
                <a:gd name="T37" fmla="*/ 8 h 2901"/>
                <a:gd name="T38" fmla="*/ 707 w 1761"/>
                <a:gd name="T39" fmla="*/ 22 h 2901"/>
                <a:gd name="T40" fmla="*/ 640 w 1761"/>
                <a:gd name="T41" fmla="*/ 42 h 2901"/>
                <a:gd name="T42" fmla="*/ 578 w 1761"/>
                <a:gd name="T43" fmla="*/ 68 h 2901"/>
                <a:gd name="T44" fmla="*/ 518 w 1761"/>
                <a:gd name="T45" fmla="*/ 100 h 2901"/>
                <a:gd name="T46" fmla="*/ 462 w 1761"/>
                <a:gd name="T47" fmla="*/ 138 h 2901"/>
                <a:gd name="T48" fmla="*/ 410 w 1761"/>
                <a:gd name="T49" fmla="*/ 182 h 2901"/>
                <a:gd name="T50" fmla="*/ 364 w 1761"/>
                <a:gd name="T51" fmla="*/ 228 h 2901"/>
                <a:gd name="T52" fmla="*/ 320 w 1761"/>
                <a:gd name="T53" fmla="*/ 280 h 2901"/>
                <a:gd name="T54" fmla="*/ 282 w 1761"/>
                <a:gd name="T55" fmla="*/ 336 h 2901"/>
                <a:gd name="T56" fmla="*/ 250 w 1761"/>
                <a:gd name="T57" fmla="*/ 396 h 2901"/>
                <a:gd name="T58" fmla="*/ 224 w 1761"/>
                <a:gd name="T59" fmla="*/ 458 h 2901"/>
                <a:gd name="T60" fmla="*/ 204 w 1761"/>
                <a:gd name="T61" fmla="*/ 524 h 2901"/>
                <a:gd name="T62" fmla="*/ 190 w 1761"/>
                <a:gd name="T63" fmla="*/ 592 h 2901"/>
                <a:gd name="T64" fmla="*/ 182 w 1761"/>
                <a:gd name="T65" fmla="*/ 662 h 2901"/>
                <a:gd name="T66" fmla="*/ 182 w 1761"/>
                <a:gd name="T67" fmla="*/ 948 h 2901"/>
                <a:gd name="T68" fmla="*/ 0 w 1761"/>
                <a:gd name="T69" fmla="*/ 2901 h 2901"/>
                <a:gd name="T70" fmla="*/ 1761 w 1761"/>
                <a:gd name="T71" fmla="*/ 948 h 2901"/>
                <a:gd name="T72" fmla="*/ 1579 w 1761"/>
                <a:gd name="T73" fmla="*/ 698 h 2901"/>
                <a:gd name="T74" fmla="*/ 464 w 1761"/>
                <a:gd name="T75" fmla="*/ 698 h 2901"/>
                <a:gd name="T76" fmla="*/ 472 w 1761"/>
                <a:gd name="T77" fmla="*/ 614 h 2901"/>
                <a:gd name="T78" fmla="*/ 496 w 1761"/>
                <a:gd name="T79" fmla="*/ 536 h 2901"/>
                <a:gd name="T80" fmla="*/ 536 w 1761"/>
                <a:gd name="T81" fmla="*/ 466 h 2901"/>
                <a:gd name="T82" fmla="*/ 586 w 1761"/>
                <a:gd name="T83" fmla="*/ 404 h 2901"/>
                <a:gd name="T84" fmla="*/ 648 w 1761"/>
                <a:gd name="T85" fmla="*/ 354 h 2901"/>
                <a:gd name="T86" fmla="*/ 719 w 1761"/>
                <a:gd name="T87" fmla="*/ 314 h 2901"/>
                <a:gd name="T88" fmla="*/ 797 w 1761"/>
                <a:gd name="T89" fmla="*/ 290 h 2901"/>
                <a:gd name="T90" fmla="*/ 881 w 1761"/>
                <a:gd name="T91" fmla="*/ 282 h 2901"/>
                <a:gd name="T92" fmla="*/ 923 w 1761"/>
                <a:gd name="T93" fmla="*/ 284 h 2901"/>
                <a:gd name="T94" fmla="*/ 1005 w 1761"/>
                <a:gd name="T95" fmla="*/ 300 h 2901"/>
                <a:gd name="T96" fmla="*/ 1079 w 1761"/>
                <a:gd name="T97" fmla="*/ 332 h 2901"/>
                <a:gd name="T98" fmla="*/ 1145 w 1761"/>
                <a:gd name="T99" fmla="*/ 378 h 2901"/>
                <a:gd name="T100" fmla="*/ 1201 w 1761"/>
                <a:gd name="T101" fmla="*/ 434 h 2901"/>
                <a:gd name="T102" fmla="*/ 1247 w 1761"/>
                <a:gd name="T103" fmla="*/ 502 h 2901"/>
                <a:gd name="T104" fmla="*/ 1279 w 1761"/>
                <a:gd name="T105" fmla="*/ 576 h 2901"/>
                <a:gd name="T106" fmla="*/ 1295 w 1761"/>
                <a:gd name="T107" fmla="*/ 658 h 2901"/>
                <a:gd name="T108" fmla="*/ 1303 w 1761"/>
                <a:gd name="T109" fmla="*/ 948 h 2901"/>
                <a:gd name="T110" fmla="*/ 464 w 1761"/>
                <a:gd name="T111" fmla="*/ 698 h 2901"/>
                <a:gd name="T112" fmla="*/ 282 w 1761"/>
                <a:gd name="T113" fmla="*/ 2619 h 2901"/>
                <a:gd name="T114" fmla="*/ 1479 w 1761"/>
                <a:gd name="T115" fmla="*/ 123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1" h="2901">
                  <a:moveTo>
                    <a:pt x="1579" y="698"/>
                  </a:moveTo>
                  <a:lnTo>
                    <a:pt x="1579" y="698"/>
                  </a:lnTo>
                  <a:lnTo>
                    <a:pt x="1579" y="662"/>
                  </a:lnTo>
                  <a:lnTo>
                    <a:pt x="1575" y="626"/>
                  </a:lnTo>
                  <a:lnTo>
                    <a:pt x="1571" y="592"/>
                  </a:lnTo>
                  <a:lnTo>
                    <a:pt x="1565" y="558"/>
                  </a:lnTo>
                  <a:lnTo>
                    <a:pt x="1557" y="524"/>
                  </a:lnTo>
                  <a:lnTo>
                    <a:pt x="1549" y="490"/>
                  </a:lnTo>
                  <a:lnTo>
                    <a:pt x="1537" y="458"/>
                  </a:lnTo>
                  <a:lnTo>
                    <a:pt x="1525" y="426"/>
                  </a:lnTo>
                  <a:lnTo>
                    <a:pt x="1511" y="396"/>
                  </a:lnTo>
                  <a:lnTo>
                    <a:pt x="1495" y="366"/>
                  </a:lnTo>
                  <a:lnTo>
                    <a:pt x="1479" y="336"/>
                  </a:lnTo>
                  <a:lnTo>
                    <a:pt x="1461" y="308"/>
                  </a:lnTo>
                  <a:lnTo>
                    <a:pt x="1441" y="280"/>
                  </a:lnTo>
                  <a:lnTo>
                    <a:pt x="1419" y="254"/>
                  </a:lnTo>
                  <a:lnTo>
                    <a:pt x="1397" y="228"/>
                  </a:lnTo>
                  <a:lnTo>
                    <a:pt x="1375" y="204"/>
                  </a:lnTo>
                  <a:lnTo>
                    <a:pt x="1351" y="182"/>
                  </a:lnTo>
                  <a:lnTo>
                    <a:pt x="1325" y="160"/>
                  </a:lnTo>
                  <a:lnTo>
                    <a:pt x="1299" y="138"/>
                  </a:lnTo>
                  <a:lnTo>
                    <a:pt x="1271" y="118"/>
                  </a:lnTo>
                  <a:lnTo>
                    <a:pt x="1243" y="100"/>
                  </a:lnTo>
                  <a:lnTo>
                    <a:pt x="1213" y="84"/>
                  </a:lnTo>
                  <a:lnTo>
                    <a:pt x="1183" y="68"/>
                  </a:lnTo>
                  <a:lnTo>
                    <a:pt x="1153" y="54"/>
                  </a:lnTo>
                  <a:lnTo>
                    <a:pt x="1121" y="42"/>
                  </a:lnTo>
                  <a:lnTo>
                    <a:pt x="1089" y="30"/>
                  </a:lnTo>
                  <a:lnTo>
                    <a:pt x="1055" y="22"/>
                  </a:lnTo>
                  <a:lnTo>
                    <a:pt x="1021" y="14"/>
                  </a:lnTo>
                  <a:lnTo>
                    <a:pt x="987" y="8"/>
                  </a:lnTo>
                  <a:lnTo>
                    <a:pt x="953" y="4"/>
                  </a:lnTo>
                  <a:lnTo>
                    <a:pt x="91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9" y="4"/>
                  </a:lnTo>
                  <a:lnTo>
                    <a:pt x="775" y="8"/>
                  </a:lnTo>
                  <a:lnTo>
                    <a:pt x="741" y="14"/>
                  </a:lnTo>
                  <a:lnTo>
                    <a:pt x="707" y="22"/>
                  </a:lnTo>
                  <a:lnTo>
                    <a:pt x="673" y="30"/>
                  </a:lnTo>
                  <a:lnTo>
                    <a:pt x="640" y="42"/>
                  </a:lnTo>
                  <a:lnTo>
                    <a:pt x="608" y="54"/>
                  </a:lnTo>
                  <a:lnTo>
                    <a:pt x="578" y="68"/>
                  </a:lnTo>
                  <a:lnTo>
                    <a:pt x="548" y="84"/>
                  </a:lnTo>
                  <a:lnTo>
                    <a:pt x="518" y="100"/>
                  </a:lnTo>
                  <a:lnTo>
                    <a:pt x="490" y="118"/>
                  </a:lnTo>
                  <a:lnTo>
                    <a:pt x="462" y="138"/>
                  </a:lnTo>
                  <a:lnTo>
                    <a:pt x="436" y="160"/>
                  </a:lnTo>
                  <a:lnTo>
                    <a:pt x="410" y="182"/>
                  </a:lnTo>
                  <a:lnTo>
                    <a:pt x="386" y="204"/>
                  </a:lnTo>
                  <a:lnTo>
                    <a:pt x="364" y="228"/>
                  </a:lnTo>
                  <a:lnTo>
                    <a:pt x="342" y="254"/>
                  </a:lnTo>
                  <a:lnTo>
                    <a:pt x="320" y="280"/>
                  </a:lnTo>
                  <a:lnTo>
                    <a:pt x="302" y="308"/>
                  </a:lnTo>
                  <a:lnTo>
                    <a:pt x="282" y="336"/>
                  </a:lnTo>
                  <a:lnTo>
                    <a:pt x="266" y="366"/>
                  </a:lnTo>
                  <a:lnTo>
                    <a:pt x="250" y="396"/>
                  </a:lnTo>
                  <a:lnTo>
                    <a:pt x="236" y="426"/>
                  </a:lnTo>
                  <a:lnTo>
                    <a:pt x="224" y="458"/>
                  </a:lnTo>
                  <a:lnTo>
                    <a:pt x="214" y="490"/>
                  </a:lnTo>
                  <a:lnTo>
                    <a:pt x="204" y="524"/>
                  </a:lnTo>
                  <a:lnTo>
                    <a:pt x="196" y="558"/>
                  </a:lnTo>
                  <a:lnTo>
                    <a:pt x="190" y="592"/>
                  </a:lnTo>
                  <a:lnTo>
                    <a:pt x="186" y="626"/>
                  </a:lnTo>
                  <a:lnTo>
                    <a:pt x="182" y="662"/>
                  </a:lnTo>
                  <a:lnTo>
                    <a:pt x="182" y="698"/>
                  </a:lnTo>
                  <a:lnTo>
                    <a:pt x="182" y="948"/>
                  </a:lnTo>
                  <a:lnTo>
                    <a:pt x="0" y="948"/>
                  </a:lnTo>
                  <a:lnTo>
                    <a:pt x="0" y="2901"/>
                  </a:lnTo>
                  <a:lnTo>
                    <a:pt x="1761" y="2901"/>
                  </a:lnTo>
                  <a:lnTo>
                    <a:pt x="1761" y="948"/>
                  </a:lnTo>
                  <a:lnTo>
                    <a:pt x="1585" y="948"/>
                  </a:lnTo>
                  <a:lnTo>
                    <a:pt x="1579" y="698"/>
                  </a:lnTo>
                  <a:close/>
                  <a:moveTo>
                    <a:pt x="464" y="698"/>
                  </a:moveTo>
                  <a:lnTo>
                    <a:pt x="464" y="698"/>
                  </a:lnTo>
                  <a:lnTo>
                    <a:pt x="466" y="656"/>
                  </a:lnTo>
                  <a:lnTo>
                    <a:pt x="472" y="614"/>
                  </a:lnTo>
                  <a:lnTo>
                    <a:pt x="482" y="574"/>
                  </a:lnTo>
                  <a:lnTo>
                    <a:pt x="496" y="536"/>
                  </a:lnTo>
                  <a:lnTo>
                    <a:pt x="514" y="500"/>
                  </a:lnTo>
                  <a:lnTo>
                    <a:pt x="536" y="466"/>
                  </a:lnTo>
                  <a:lnTo>
                    <a:pt x="560" y="434"/>
                  </a:lnTo>
                  <a:lnTo>
                    <a:pt x="586" y="404"/>
                  </a:lnTo>
                  <a:lnTo>
                    <a:pt x="616" y="378"/>
                  </a:lnTo>
                  <a:lnTo>
                    <a:pt x="648" y="354"/>
                  </a:lnTo>
                  <a:lnTo>
                    <a:pt x="683" y="332"/>
                  </a:lnTo>
                  <a:lnTo>
                    <a:pt x="719" y="314"/>
                  </a:lnTo>
                  <a:lnTo>
                    <a:pt x="757" y="300"/>
                  </a:lnTo>
                  <a:lnTo>
                    <a:pt x="797" y="290"/>
                  </a:lnTo>
                  <a:lnTo>
                    <a:pt x="839" y="284"/>
                  </a:lnTo>
                  <a:lnTo>
                    <a:pt x="881" y="282"/>
                  </a:lnTo>
                  <a:lnTo>
                    <a:pt x="881" y="282"/>
                  </a:lnTo>
                  <a:lnTo>
                    <a:pt x="923" y="284"/>
                  </a:lnTo>
                  <a:lnTo>
                    <a:pt x="965" y="290"/>
                  </a:lnTo>
                  <a:lnTo>
                    <a:pt x="1005" y="300"/>
                  </a:lnTo>
                  <a:lnTo>
                    <a:pt x="1043" y="314"/>
                  </a:lnTo>
                  <a:lnTo>
                    <a:pt x="1079" y="332"/>
                  </a:lnTo>
                  <a:lnTo>
                    <a:pt x="1113" y="354"/>
                  </a:lnTo>
                  <a:lnTo>
                    <a:pt x="1145" y="378"/>
                  </a:lnTo>
                  <a:lnTo>
                    <a:pt x="1175" y="404"/>
                  </a:lnTo>
                  <a:lnTo>
                    <a:pt x="1201" y="434"/>
                  </a:lnTo>
                  <a:lnTo>
                    <a:pt x="1225" y="466"/>
                  </a:lnTo>
                  <a:lnTo>
                    <a:pt x="1247" y="502"/>
                  </a:lnTo>
                  <a:lnTo>
                    <a:pt x="1265" y="538"/>
                  </a:lnTo>
                  <a:lnTo>
                    <a:pt x="1279" y="576"/>
                  </a:lnTo>
                  <a:lnTo>
                    <a:pt x="1289" y="616"/>
                  </a:lnTo>
                  <a:lnTo>
                    <a:pt x="1295" y="658"/>
                  </a:lnTo>
                  <a:lnTo>
                    <a:pt x="1297" y="702"/>
                  </a:lnTo>
                  <a:lnTo>
                    <a:pt x="1303" y="948"/>
                  </a:lnTo>
                  <a:lnTo>
                    <a:pt x="464" y="948"/>
                  </a:lnTo>
                  <a:lnTo>
                    <a:pt x="464" y="698"/>
                  </a:lnTo>
                  <a:close/>
                  <a:moveTo>
                    <a:pt x="1479" y="2619"/>
                  </a:moveTo>
                  <a:lnTo>
                    <a:pt x="282" y="2619"/>
                  </a:lnTo>
                  <a:lnTo>
                    <a:pt x="282" y="1230"/>
                  </a:lnTo>
                  <a:lnTo>
                    <a:pt x="1479" y="1230"/>
                  </a:lnTo>
                  <a:lnTo>
                    <a:pt x="1479" y="2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50413" y="2577816"/>
              <a:ext cx="89633" cy="120054"/>
            </a:xfrm>
            <a:custGeom>
              <a:avLst/>
              <a:gdLst>
                <a:gd name="T0" fmla="*/ 555 w 825"/>
                <a:gd name="T1" fmla="*/ 1105 h 1105"/>
                <a:gd name="T2" fmla="*/ 583 w 825"/>
                <a:gd name="T3" fmla="*/ 785 h 1105"/>
                <a:gd name="T4" fmla="*/ 663 w 825"/>
                <a:gd name="T5" fmla="*/ 739 h 1105"/>
                <a:gd name="T6" fmla="*/ 729 w 825"/>
                <a:gd name="T7" fmla="*/ 675 h 1105"/>
                <a:gd name="T8" fmla="*/ 781 w 825"/>
                <a:gd name="T9" fmla="*/ 597 h 1105"/>
                <a:gd name="T10" fmla="*/ 813 w 825"/>
                <a:gd name="T11" fmla="*/ 508 h 1105"/>
                <a:gd name="T12" fmla="*/ 825 w 825"/>
                <a:gd name="T13" fmla="*/ 412 h 1105"/>
                <a:gd name="T14" fmla="*/ 817 w 825"/>
                <a:gd name="T15" fmla="*/ 328 h 1105"/>
                <a:gd name="T16" fmla="*/ 775 w 825"/>
                <a:gd name="T17" fmla="*/ 216 h 1105"/>
                <a:gd name="T18" fmla="*/ 705 w 825"/>
                <a:gd name="T19" fmla="*/ 120 h 1105"/>
                <a:gd name="T20" fmla="*/ 609 w 825"/>
                <a:gd name="T21" fmla="*/ 50 h 1105"/>
                <a:gd name="T22" fmla="*/ 495 w 825"/>
                <a:gd name="T23" fmla="*/ 8 h 1105"/>
                <a:gd name="T24" fmla="*/ 413 w 825"/>
                <a:gd name="T25" fmla="*/ 0 h 1105"/>
                <a:gd name="T26" fmla="*/ 291 w 825"/>
                <a:gd name="T27" fmla="*/ 18 h 1105"/>
                <a:gd name="T28" fmla="*/ 182 w 825"/>
                <a:gd name="T29" fmla="*/ 70 h 1105"/>
                <a:gd name="T30" fmla="*/ 94 w 825"/>
                <a:gd name="T31" fmla="*/ 150 h 1105"/>
                <a:gd name="T32" fmla="*/ 32 w 825"/>
                <a:gd name="T33" fmla="*/ 252 h 1105"/>
                <a:gd name="T34" fmla="*/ 2 w 825"/>
                <a:gd name="T35" fmla="*/ 370 h 1105"/>
                <a:gd name="T36" fmla="*/ 2 w 825"/>
                <a:gd name="T37" fmla="*/ 444 h 1105"/>
                <a:gd name="T38" fmla="*/ 20 w 825"/>
                <a:gd name="T39" fmla="*/ 539 h 1105"/>
                <a:gd name="T40" fmla="*/ 60 w 825"/>
                <a:gd name="T41" fmla="*/ 625 h 1105"/>
                <a:gd name="T42" fmla="*/ 116 w 825"/>
                <a:gd name="T43" fmla="*/ 697 h 1105"/>
                <a:gd name="T44" fmla="*/ 188 w 825"/>
                <a:gd name="T45" fmla="*/ 755 h 1105"/>
                <a:gd name="T46" fmla="*/ 271 w 825"/>
                <a:gd name="T47" fmla="*/ 797 h 1105"/>
                <a:gd name="T48" fmla="*/ 413 w 825"/>
                <a:gd name="T49" fmla="*/ 282 h 1105"/>
                <a:gd name="T50" fmla="*/ 451 w 825"/>
                <a:gd name="T51" fmla="*/ 288 h 1105"/>
                <a:gd name="T52" fmla="*/ 485 w 825"/>
                <a:gd name="T53" fmla="*/ 304 h 1105"/>
                <a:gd name="T54" fmla="*/ 527 w 825"/>
                <a:gd name="T55" fmla="*/ 350 h 1105"/>
                <a:gd name="T56" fmla="*/ 539 w 825"/>
                <a:gd name="T57" fmla="*/ 386 h 1105"/>
                <a:gd name="T58" fmla="*/ 543 w 825"/>
                <a:gd name="T59" fmla="*/ 412 h 1105"/>
                <a:gd name="T60" fmla="*/ 537 w 825"/>
                <a:gd name="T61" fmla="*/ 450 h 1105"/>
                <a:gd name="T62" fmla="*/ 521 w 825"/>
                <a:gd name="T63" fmla="*/ 484 h 1105"/>
                <a:gd name="T64" fmla="*/ 475 w 825"/>
                <a:gd name="T65" fmla="*/ 527 h 1105"/>
                <a:gd name="T66" fmla="*/ 439 w 825"/>
                <a:gd name="T67" fmla="*/ 539 h 1105"/>
                <a:gd name="T68" fmla="*/ 413 w 825"/>
                <a:gd name="T69" fmla="*/ 541 h 1105"/>
                <a:gd name="T70" fmla="*/ 375 w 825"/>
                <a:gd name="T71" fmla="*/ 535 h 1105"/>
                <a:gd name="T72" fmla="*/ 341 w 825"/>
                <a:gd name="T73" fmla="*/ 518 h 1105"/>
                <a:gd name="T74" fmla="*/ 299 w 825"/>
                <a:gd name="T75" fmla="*/ 474 h 1105"/>
                <a:gd name="T76" fmla="*/ 287 w 825"/>
                <a:gd name="T77" fmla="*/ 438 h 1105"/>
                <a:gd name="T78" fmla="*/ 283 w 825"/>
                <a:gd name="T79" fmla="*/ 412 h 1105"/>
                <a:gd name="T80" fmla="*/ 289 w 825"/>
                <a:gd name="T81" fmla="*/ 374 h 1105"/>
                <a:gd name="T82" fmla="*/ 307 w 825"/>
                <a:gd name="T83" fmla="*/ 340 h 1105"/>
                <a:gd name="T84" fmla="*/ 351 w 825"/>
                <a:gd name="T85" fmla="*/ 298 h 1105"/>
                <a:gd name="T86" fmla="*/ 387 w 825"/>
                <a:gd name="T87" fmla="*/ 286 h 1105"/>
                <a:gd name="T88" fmla="*/ 413 w 825"/>
                <a:gd name="T89" fmla="*/ 28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5" h="1105">
                  <a:moveTo>
                    <a:pt x="271" y="797"/>
                  </a:moveTo>
                  <a:lnTo>
                    <a:pt x="271" y="1105"/>
                  </a:lnTo>
                  <a:lnTo>
                    <a:pt x="555" y="1105"/>
                  </a:lnTo>
                  <a:lnTo>
                    <a:pt x="555" y="797"/>
                  </a:lnTo>
                  <a:lnTo>
                    <a:pt x="555" y="797"/>
                  </a:lnTo>
                  <a:lnTo>
                    <a:pt x="583" y="785"/>
                  </a:lnTo>
                  <a:lnTo>
                    <a:pt x="611" y="771"/>
                  </a:lnTo>
                  <a:lnTo>
                    <a:pt x="637" y="755"/>
                  </a:lnTo>
                  <a:lnTo>
                    <a:pt x="663" y="739"/>
                  </a:lnTo>
                  <a:lnTo>
                    <a:pt x="687" y="719"/>
                  </a:lnTo>
                  <a:lnTo>
                    <a:pt x="709" y="697"/>
                  </a:lnTo>
                  <a:lnTo>
                    <a:pt x="729" y="675"/>
                  </a:lnTo>
                  <a:lnTo>
                    <a:pt x="749" y="649"/>
                  </a:lnTo>
                  <a:lnTo>
                    <a:pt x="765" y="625"/>
                  </a:lnTo>
                  <a:lnTo>
                    <a:pt x="781" y="597"/>
                  </a:lnTo>
                  <a:lnTo>
                    <a:pt x="793" y="569"/>
                  </a:lnTo>
                  <a:lnTo>
                    <a:pt x="805" y="539"/>
                  </a:lnTo>
                  <a:lnTo>
                    <a:pt x="813" y="508"/>
                  </a:lnTo>
                  <a:lnTo>
                    <a:pt x="819" y="476"/>
                  </a:lnTo>
                  <a:lnTo>
                    <a:pt x="823" y="444"/>
                  </a:lnTo>
                  <a:lnTo>
                    <a:pt x="825" y="412"/>
                  </a:lnTo>
                  <a:lnTo>
                    <a:pt x="825" y="412"/>
                  </a:lnTo>
                  <a:lnTo>
                    <a:pt x="823" y="370"/>
                  </a:lnTo>
                  <a:lnTo>
                    <a:pt x="817" y="328"/>
                  </a:lnTo>
                  <a:lnTo>
                    <a:pt x="807" y="290"/>
                  </a:lnTo>
                  <a:lnTo>
                    <a:pt x="793" y="252"/>
                  </a:lnTo>
                  <a:lnTo>
                    <a:pt x="775" y="216"/>
                  </a:lnTo>
                  <a:lnTo>
                    <a:pt x="755" y="182"/>
                  </a:lnTo>
                  <a:lnTo>
                    <a:pt x="731" y="150"/>
                  </a:lnTo>
                  <a:lnTo>
                    <a:pt x="705" y="120"/>
                  </a:lnTo>
                  <a:lnTo>
                    <a:pt x="675" y="94"/>
                  </a:lnTo>
                  <a:lnTo>
                    <a:pt x="643" y="70"/>
                  </a:lnTo>
                  <a:lnTo>
                    <a:pt x="609" y="50"/>
                  </a:lnTo>
                  <a:lnTo>
                    <a:pt x="573" y="32"/>
                  </a:lnTo>
                  <a:lnTo>
                    <a:pt x="535" y="18"/>
                  </a:lnTo>
                  <a:lnTo>
                    <a:pt x="495" y="8"/>
                  </a:lnTo>
                  <a:lnTo>
                    <a:pt x="455" y="2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71" y="2"/>
                  </a:lnTo>
                  <a:lnTo>
                    <a:pt x="331" y="8"/>
                  </a:lnTo>
                  <a:lnTo>
                    <a:pt x="291" y="18"/>
                  </a:lnTo>
                  <a:lnTo>
                    <a:pt x="253" y="32"/>
                  </a:lnTo>
                  <a:lnTo>
                    <a:pt x="217" y="50"/>
                  </a:lnTo>
                  <a:lnTo>
                    <a:pt x="182" y="70"/>
                  </a:lnTo>
                  <a:lnTo>
                    <a:pt x="150" y="94"/>
                  </a:lnTo>
                  <a:lnTo>
                    <a:pt x="122" y="120"/>
                  </a:lnTo>
                  <a:lnTo>
                    <a:pt x="94" y="150"/>
                  </a:lnTo>
                  <a:lnTo>
                    <a:pt x="70" y="182"/>
                  </a:lnTo>
                  <a:lnTo>
                    <a:pt x="50" y="216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28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44"/>
                  </a:lnTo>
                  <a:lnTo>
                    <a:pt x="6" y="476"/>
                  </a:lnTo>
                  <a:lnTo>
                    <a:pt x="12" y="508"/>
                  </a:lnTo>
                  <a:lnTo>
                    <a:pt x="20" y="539"/>
                  </a:lnTo>
                  <a:lnTo>
                    <a:pt x="32" y="569"/>
                  </a:lnTo>
                  <a:lnTo>
                    <a:pt x="44" y="597"/>
                  </a:lnTo>
                  <a:lnTo>
                    <a:pt x="60" y="625"/>
                  </a:lnTo>
                  <a:lnTo>
                    <a:pt x="76" y="649"/>
                  </a:lnTo>
                  <a:lnTo>
                    <a:pt x="96" y="675"/>
                  </a:lnTo>
                  <a:lnTo>
                    <a:pt x="116" y="697"/>
                  </a:lnTo>
                  <a:lnTo>
                    <a:pt x="138" y="719"/>
                  </a:lnTo>
                  <a:lnTo>
                    <a:pt x="162" y="739"/>
                  </a:lnTo>
                  <a:lnTo>
                    <a:pt x="188" y="755"/>
                  </a:lnTo>
                  <a:lnTo>
                    <a:pt x="215" y="771"/>
                  </a:lnTo>
                  <a:lnTo>
                    <a:pt x="243" y="785"/>
                  </a:lnTo>
                  <a:lnTo>
                    <a:pt x="271" y="797"/>
                  </a:lnTo>
                  <a:lnTo>
                    <a:pt x="271" y="797"/>
                  </a:lnTo>
                  <a:close/>
                  <a:moveTo>
                    <a:pt x="413" y="282"/>
                  </a:moveTo>
                  <a:lnTo>
                    <a:pt x="413" y="282"/>
                  </a:lnTo>
                  <a:lnTo>
                    <a:pt x="427" y="284"/>
                  </a:lnTo>
                  <a:lnTo>
                    <a:pt x="439" y="286"/>
                  </a:lnTo>
                  <a:lnTo>
                    <a:pt x="451" y="288"/>
                  </a:lnTo>
                  <a:lnTo>
                    <a:pt x="463" y="292"/>
                  </a:lnTo>
                  <a:lnTo>
                    <a:pt x="475" y="298"/>
                  </a:lnTo>
                  <a:lnTo>
                    <a:pt x="485" y="304"/>
                  </a:lnTo>
                  <a:lnTo>
                    <a:pt x="505" y="320"/>
                  </a:lnTo>
                  <a:lnTo>
                    <a:pt x="521" y="340"/>
                  </a:lnTo>
                  <a:lnTo>
                    <a:pt x="527" y="350"/>
                  </a:lnTo>
                  <a:lnTo>
                    <a:pt x="533" y="362"/>
                  </a:lnTo>
                  <a:lnTo>
                    <a:pt x="537" y="374"/>
                  </a:lnTo>
                  <a:lnTo>
                    <a:pt x="539" y="386"/>
                  </a:lnTo>
                  <a:lnTo>
                    <a:pt x="541" y="398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24"/>
                  </a:lnTo>
                  <a:lnTo>
                    <a:pt x="539" y="438"/>
                  </a:lnTo>
                  <a:lnTo>
                    <a:pt x="537" y="450"/>
                  </a:lnTo>
                  <a:lnTo>
                    <a:pt x="533" y="462"/>
                  </a:lnTo>
                  <a:lnTo>
                    <a:pt x="527" y="474"/>
                  </a:lnTo>
                  <a:lnTo>
                    <a:pt x="521" y="484"/>
                  </a:lnTo>
                  <a:lnTo>
                    <a:pt x="505" y="502"/>
                  </a:lnTo>
                  <a:lnTo>
                    <a:pt x="485" y="518"/>
                  </a:lnTo>
                  <a:lnTo>
                    <a:pt x="475" y="527"/>
                  </a:lnTo>
                  <a:lnTo>
                    <a:pt x="463" y="531"/>
                  </a:lnTo>
                  <a:lnTo>
                    <a:pt x="451" y="535"/>
                  </a:lnTo>
                  <a:lnTo>
                    <a:pt x="439" y="539"/>
                  </a:lnTo>
                  <a:lnTo>
                    <a:pt x="427" y="541"/>
                  </a:lnTo>
                  <a:lnTo>
                    <a:pt x="413" y="541"/>
                  </a:lnTo>
                  <a:lnTo>
                    <a:pt x="413" y="541"/>
                  </a:lnTo>
                  <a:lnTo>
                    <a:pt x="399" y="541"/>
                  </a:lnTo>
                  <a:lnTo>
                    <a:pt x="387" y="539"/>
                  </a:lnTo>
                  <a:lnTo>
                    <a:pt x="375" y="535"/>
                  </a:lnTo>
                  <a:lnTo>
                    <a:pt x="363" y="531"/>
                  </a:lnTo>
                  <a:lnTo>
                    <a:pt x="351" y="527"/>
                  </a:lnTo>
                  <a:lnTo>
                    <a:pt x="341" y="518"/>
                  </a:lnTo>
                  <a:lnTo>
                    <a:pt x="321" y="502"/>
                  </a:lnTo>
                  <a:lnTo>
                    <a:pt x="307" y="484"/>
                  </a:lnTo>
                  <a:lnTo>
                    <a:pt x="299" y="474"/>
                  </a:lnTo>
                  <a:lnTo>
                    <a:pt x="295" y="462"/>
                  </a:lnTo>
                  <a:lnTo>
                    <a:pt x="289" y="450"/>
                  </a:lnTo>
                  <a:lnTo>
                    <a:pt x="287" y="438"/>
                  </a:lnTo>
                  <a:lnTo>
                    <a:pt x="285" y="424"/>
                  </a:lnTo>
                  <a:lnTo>
                    <a:pt x="283" y="412"/>
                  </a:lnTo>
                  <a:lnTo>
                    <a:pt x="283" y="412"/>
                  </a:lnTo>
                  <a:lnTo>
                    <a:pt x="285" y="398"/>
                  </a:lnTo>
                  <a:lnTo>
                    <a:pt x="287" y="386"/>
                  </a:lnTo>
                  <a:lnTo>
                    <a:pt x="289" y="374"/>
                  </a:lnTo>
                  <a:lnTo>
                    <a:pt x="295" y="362"/>
                  </a:lnTo>
                  <a:lnTo>
                    <a:pt x="299" y="350"/>
                  </a:lnTo>
                  <a:lnTo>
                    <a:pt x="307" y="340"/>
                  </a:lnTo>
                  <a:lnTo>
                    <a:pt x="321" y="320"/>
                  </a:lnTo>
                  <a:lnTo>
                    <a:pt x="341" y="304"/>
                  </a:lnTo>
                  <a:lnTo>
                    <a:pt x="351" y="298"/>
                  </a:lnTo>
                  <a:lnTo>
                    <a:pt x="363" y="292"/>
                  </a:lnTo>
                  <a:lnTo>
                    <a:pt x="375" y="288"/>
                  </a:lnTo>
                  <a:lnTo>
                    <a:pt x="387" y="286"/>
                  </a:lnTo>
                  <a:lnTo>
                    <a:pt x="399" y="284"/>
                  </a:lnTo>
                  <a:lnTo>
                    <a:pt x="413" y="282"/>
                  </a:lnTo>
                  <a:lnTo>
                    <a:pt x="413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928049" y="2466780"/>
              <a:ext cx="226962" cy="186763"/>
            </a:xfrm>
            <a:custGeom>
              <a:avLst/>
              <a:gdLst>
                <a:gd name="T0" fmla="*/ 1846 w 2089"/>
                <a:gd name="T1" fmla="*/ 784 h 1719"/>
                <a:gd name="T2" fmla="*/ 1927 w 2089"/>
                <a:gd name="T3" fmla="*/ 738 h 1719"/>
                <a:gd name="T4" fmla="*/ 1995 w 2089"/>
                <a:gd name="T5" fmla="*/ 674 h 1719"/>
                <a:gd name="T6" fmla="*/ 2045 w 2089"/>
                <a:gd name="T7" fmla="*/ 596 h 1719"/>
                <a:gd name="T8" fmla="*/ 2077 w 2089"/>
                <a:gd name="T9" fmla="*/ 508 h 1719"/>
                <a:gd name="T10" fmla="*/ 2089 w 2089"/>
                <a:gd name="T11" fmla="*/ 412 h 1719"/>
                <a:gd name="T12" fmla="*/ 2081 w 2089"/>
                <a:gd name="T13" fmla="*/ 328 h 1719"/>
                <a:gd name="T14" fmla="*/ 2039 w 2089"/>
                <a:gd name="T15" fmla="*/ 216 h 1719"/>
                <a:gd name="T16" fmla="*/ 1969 w 2089"/>
                <a:gd name="T17" fmla="*/ 120 h 1719"/>
                <a:gd name="T18" fmla="*/ 1873 w 2089"/>
                <a:gd name="T19" fmla="*/ 50 h 1719"/>
                <a:gd name="T20" fmla="*/ 1760 w 2089"/>
                <a:gd name="T21" fmla="*/ 8 h 1719"/>
                <a:gd name="T22" fmla="*/ 1676 w 2089"/>
                <a:gd name="T23" fmla="*/ 0 h 1719"/>
                <a:gd name="T24" fmla="*/ 1554 w 2089"/>
                <a:gd name="T25" fmla="*/ 18 h 1719"/>
                <a:gd name="T26" fmla="*/ 1446 w 2089"/>
                <a:gd name="T27" fmla="*/ 70 h 1719"/>
                <a:gd name="T28" fmla="*/ 1358 w 2089"/>
                <a:gd name="T29" fmla="*/ 150 h 1719"/>
                <a:gd name="T30" fmla="*/ 1298 w 2089"/>
                <a:gd name="T31" fmla="*/ 252 h 1719"/>
                <a:gd name="T32" fmla="*/ 1266 w 2089"/>
                <a:gd name="T33" fmla="*/ 370 h 1719"/>
                <a:gd name="T34" fmla="*/ 1266 w 2089"/>
                <a:gd name="T35" fmla="*/ 444 h 1719"/>
                <a:gd name="T36" fmla="*/ 1284 w 2089"/>
                <a:gd name="T37" fmla="*/ 538 h 1719"/>
                <a:gd name="T38" fmla="*/ 1324 w 2089"/>
                <a:gd name="T39" fmla="*/ 624 h 1719"/>
                <a:gd name="T40" fmla="*/ 1380 w 2089"/>
                <a:gd name="T41" fmla="*/ 696 h 1719"/>
                <a:gd name="T42" fmla="*/ 1452 w 2089"/>
                <a:gd name="T43" fmla="*/ 754 h 1719"/>
                <a:gd name="T44" fmla="*/ 1536 w 2089"/>
                <a:gd name="T45" fmla="*/ 796 h 1719"/>
                <a:gd name="T46" fmla="*/ 0 w 2089"/>
                <a:gd name="T47" fmla="*/ 1719 h 1719"/>
                <a:gd name="T48" fmla="*/ 1676 w 2089"/>
                <a:gd name="T49" fmla="*/ 282 h 1719"/>
                <a:gd name="T50" fmla="*/ 1702 w 2089"/>
                <a:gd name="T51" fmla="*/ 286 h 1719"/>
                <a:gd name="T52" fmla="*/ 1738 w 2089"/>
                <a:gd name="T53" fmla="*/ 298 h 1719"/>
                <a:gd name="T54" fmla="*/ 1784 w 2089"/>
                <a:gd name="T55" fmla="*/ 340 h 1719"/>
                <a:gd name="T56" fmla="*/ 1800 w 2089"/>
                <a:gd name="T57" fmla="*/ 374 h 1719"/>
                <a:gd name="T58" fmla="*/ 1806 w 2089"/>
                <a:gd name="T59" fmla="*/ 412 h 1719"/>
                <a:gd name="T60" fmla="*/ 1804 w 2089"/>
                <a:gd name="T61" fmla="*/ 438 h 1719"/>
                <a:gd name="T62" fmla="*/ 1790 w 2089"/>
                <a:gd name="T63" fmla="*/ 474 h 1719"/>
                <a:gd name="T64" fmla="*/ 1748 w 2089"/>
                <a:gd name="T65" fmla="*/ 518 h 1719"/>
                <a:gd name="T66" fmla="*/ 1714 w 2089"/>
                <a:gd name="T67" fmla="*/ 534 h 1719"/>
                <a:gd name="T68" fmla="*/ 1676 w 2089"/>
                <a:gd name="T69" fmla="*/ 540 h 1719"/>
                <a:gd name="T70" fmla="*/ 1650 w 2089"/>
                <a:gd name="T71" fmla="*/ 538 h 1719"/>
                <a:gd name="T72" fmla="*/ 1616 w 2089"/>
                <a:gd name="T73" fmla="*/ 526 h 1719"/>
                <a:gd name="T74" fmla="*/ 1570 w 2089"/>
                <a:gd name="T75" fmla="*/ 484 h 1719"/>
                <a:gd name="T76" fmla="*/ 1554 w 2089"/>
                <a:gd name="T77" fmla="*/ 450 h 1719"/>
                <a:gd name="T78" fmla="*/ 1548 w 2089"/>
                <a:gd name="T79" fmla="*/ 412 h 1719"/>
                <a:gd name="T80" fmla="*/ 1550 w 2089"/>
                <a:gd name="T81" fmla="*/ 386 h 1719"/>
                <a:gd name="T82" fmla="*/ 1564 w 2089"/>
                <a:gd name="T83" fmla="*/ 350 h 1719"/>
                <a:gd name="T84" fmla="*/ 1604 w 2089"/>
                <a:gd name="T85" fmla="*/ 304 h 1719"/>
                <a:gd name="T86" fmla="*/ 1638 w 2089"/>
                <a:gd name="T87" fmla="*/ 288 h 1719"/>
                <a:gd name="T88" fmla="*/ 1676 w 2089"/>
                <a:gd name="T89" fmla="*/ 282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9" h="1719">
                  <a:moveTo>
                    <a:pt x="1818" y="796"/>
                  </a:moveTo>
                  <a:lnTo>
                    <a:pt x="1818" y="796"/>
                  </a:lnTo>
                  <a:lnTo>
                    <a:pt x="1846" y="784"/>
                  </a:lnTo>
                  <a:lnTo>
                    <a:pt x="1875" y="770"/>
                  </a:lnTo>
                  <a:lnTo>
                    <a:pt x="1903" y="754"/>
                  </a:lnTo>
                  <a:lnTo>
                    <a:pt x="1927" y="738"/>
                  </a:lnTo>
                  <a:lnTo>
                    <a:pt x="1951" y="718"/>
                  </a:lnTo>
                  <a:lnTo>
                    <a:pt x="1973" y="696"/>
                  </a:lnTo>
                  <a:lnTo>
                    <a:pt x="1995" y="674"/>
                  </a:lnTo>
                  <a:lnTo>
                    <a:pt x="2013" y="648"/>
                  </a:lnTo>
                  <a:lnTo>
                    <a:pt x="2031" y="624"/>
                  </a:lnTo>
                  <a:lnTo>
                    <a:pt x="2045" y="596"/>
                  </a:lnTo>
                  <a:lnTo>
                    <a:pt x="2059" y="568"/>
                  </a:lnTo>
                  <a:lnTo>
                    <a:pt x="2069" y="538"/>
                  </a:lnTo>
                  <a:lnTo>
                    <a:pt x="2077" y="508"/>
                  </a:lnTo>
                  <a:lnTo>
                    <a:pt x="2085" y="476"/>
                  </a:lnTo>
                  <a:lnTo>
                    <a:pt x="2087" y="444"/>
                  </a:lnTo>
                  <a:lnTo>
                    <a:pt x="2089" y="412"/>
                  </a:lnTo>
                  <a:lnTo>
                    <a:pt x="2089" y="412"/>
                  </a:lnTo>
                  <a:lnTo>
                    <a:pt x="2087" y="370"/>
                  </a:lnTo>
                  <a:lnTo>
                    <a:pt x="2081" y="328"/>
                  </a:lnTo>
                  <a:lnTo>
                    <a:pt x="2071" y="290"/>
                  </a:lnTo>
                  <a:lnTo>
                    <a:pt x="2057" y="252"/>
                  </a:lnTo>
                  <a:lnTo>
                    <a:pt x="2039" y="216"/>
                  </a:lnTo>
                  <a:lnTo>
                    <a:pt x="2019" y="182"/>
                  </a:lnTo>
                  <a:lnTo>
                    <a:pt x="1995" y="150"/>
                  </a:lnTo>
                  <a:lnTo>
                    <a:pt x="1969" y="120"/>
                  </a:lnTo>
                  <a:lnTo>
                    <a:pt x="1939" y="94"/>
                  </a:lnTo>
                  <a:lnTo>
                    <a:pt x="1907" y="70"/>
                  </a:lnTo>
                  <a:lnTo>
                    <a:pt x="1873" y="50"/>
                  </a:lnTo>
                  <a:lnTo>
                    <a:pt x="1836" y="32"/>
                  </a:lnTo>
                  <a:lnTo>
                    <a:pt x="1798" y="18"/>
                  </a:lnTo>
                  <a:lnTo>
                    <a:pt x="1760" y="8"/>
                  </a:lnTo>
                  <a:lnTo>
                    <a:pt x="1718" y="2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34" y="2"/>
                  </a:lnTo>
                  <a:lnTo>
                    <a:pt x="1594" y="8"/>
                  </a:lnTo>
                  <a:lnTo>
                    <a:pt x="1554" y="18"/>
                  </a:lnTo>
                  <a:lnTo>
                    <a:pt x="1516" y="32"/>
                  </a:lnTo>
                  <a:lnTo>
                    <a:pt x="1480" y="50"/>
                  </a:lnTo>
                  <a:lnTo>
                    <a:pt x="1446" y="70"/>
                  </a:lnTo>
                  <a:lnTo>
                    <a:pt x="1414" y="94"/>
                  </a:lnTo>
                  <a:lnTo>
                    <a:pt x="1386" y="120"/>
                  </a:lnTo>
                  <a:lnTo>
                    <a:pt x="1358" y="150"/>
                  </a:lnTo>
                  <a:lnTo>
                    <a:pt x="1336" y="182"/>
                  </a:lnTo>
                  <a:lnTo>
                    <a:pt x="1314" y="216"/>
                  </a:lnTo>
                  <a:lnTo>
                    <a:pt x="1298" y="252"/>
                  </a:lnTo>
                  <a:lnTo>
                    <a:pt x="1284" y="290"/>
                  </a:lnTo>
                  <a:lnTo>
                    <a:pt x="1274" y="328"/>
                  </a:lnTo>
                  <a:lnTo>
                    <a:pt x="1266" y="370"/>
                  </a:lnTo>
                  <a:lnTo>
                    <a:pt x="1264" y="412"/>
                  </a:lnTo>
                  <a:lnTo>
                    <a:pt x="1264" y="412"/>
                  </a:lnTo>
                  <a:lnTo>
                    <a:pt x="1266" y="444"/>
                  </a:lnTo>
                  <a:lnTo>
                    <a:pt x="1270" y="476"/>
                  </a:lnTo>
                  <a:lnTo>
                    <a:pt x="1276" y="508"/>
                  </a:lnTo>
                  <a:lnTo>
                    <a:pt x="1284" y="538"/>
                  </a:lnTo>
                  <a:lnTo>
                    <a:pt x="1296" y="568"/>
                  </a:lnTo>
                  <a:lnTo>
                    <a:pt x="1308" y="596"/>
                  </a:lnTo>
                  <a:lnTo>
                    <a:pt x="1324" y="624"/>
                  </a:lnTo>
                  <a:lnTo>
                    <a:pt x="1342" y="648"/>
                  </a:lnTo>
                  <a:lnTo>
                    <a:pt x="1360" y="674"/>
                  </a:lnTo>
                  <a:lnTo>
                    <a:pt x="1380" y="696"/>
                  </a:lnTo>
                  <a:lnTo>
                    <a:pt x="1402" y="718"/>
                  </a:lnTo>
                  <a:lnTo>
                    <a:pt x="1426" y="738"/>
                  </a:lnTo>
                  <a:lnTo>
                    <a:pt x="1452" y="754"/>
                  </a:lnTo>
                  <a:lnTo>
                    <a:pt x="1478" y="770"/>
                  </a:lnTo>
                  <a:lnTo>
                    <a:pt x="1506" y="784"/>
                  </a:lnTo>
                  <a:lnTo>
                    <a:pt x="1536" y="796"/>
                  </a:lnTo>
                  <a:lnTo>
                    <a:pt x="1536" y="1436"/>
                  </a:lnTo>
                  <a:lnTo>
                    <a:pt x="0" y="1436"/>
                  </a:lnTo>
                  <a:lnTo>
                    <a:pt x="0" y="1719"/>
                  </a:lnTo>
                  <a:lnTo>
                    <a:pt x="1818" y="1719"/>
                  </a:lnTo>
                  <a:lnTo>
                    <a:pt x="1818" y="796"/>
                  </a:lnTo>
                  <a:close/>
                  <a:moveTo>
                    <a:pt x="1676" y="282"/>
                  </a:moveTo>
                  <a:lnTo>
                    <a:pt x="1676" y="282"/>
                  </a:lnTo>
                  <a:lnTo>
                    <a:pt x="1690" y="284"/>
                  </a:lnTo>
                  <a:lnTo>
                    <a:pt x="1702" y="286"/>
                  </a:lnTo>
                  <a:lnTo>
                    <a:pt x="1714" y="288"/>
                  </a:lnTo>
                  <a:lnTo>
                    <a:pt x="1726" y="292"/>
                  </a:lnTo>
                  <a:lnTo>
                    <a:pt x="1738" y="298"/>
                  </a:lnTo>
                  <a:lnTo>
                    <a:pt x="1748" y="304"/>
                  </a:lnTo>
                  <a:lnTo>
                    <a:pt x="1768" y="320"/>
                  </a:lnTo>
                  <a:lnTo>
                    <a:pt x="1784" y="340"/>
                  </a:lnTo>
                  <a:lnTo>
                    <a:pt x="1790" y="350"/>
                  </a:lnTo>
                  <a:lnTo>
                    <a:pt x="1796" y="362"/>
                  </a:lnTo>
                  <a:lnTo>
                    <a:pt x="1800" y="374"/>
                  </a:lnTo>
                  <a:lnTo>
                    <a:pt x="1804" y="386"/>
                  </a:lnTo>
                  <a:lnTo>
                    <a:pt x="1806" y="398"/>
                  </a:lnTo>
                  <a:lnTo>
                    <a:pt x="1806" y="412"/>
                  </a:lnTo>
                  <a:lnTo>
                    <a:pt x="1806" y="412"/>
                  </a:lnTo>
                  <a:lnTo>
                    <a:pt x="1806" y="424"/>
                  </a:lnTo>
                  <a:lnTo>
                    <a:pt x="1804" y="438"/>
                  </a:lnTo>
                  <a:lnTo>
                    <a:pt x="1800" y="450"/>
                  </a:lnTo>
                  <a:lnTo>
                    <a:pt x="1796" y="462"/>
                  </a:lnTo>
                  <a:lnTo>
                    <a:pt x="1790" y="474"/>
                  </a:lnTo>
                  <a:lnTo>
                    <a:pt x="1784" y="484"/>
                  </a:lnTo>
                  <a:lnTo>
                    <a:pt x="1768" y="502"/>
                  </a:lnTo>
                  <a:lnTo>
                    <a:pt x="1748" y="518"/>
                  </a:lnTo>
                  <a:lnTo>
                    <a:pt x="1738" y="526"/>
                  </a:lnTo>
                  <a:lnTo>
                    <a:pt x="1726" y="530"/>
                  </a:lnTo>
                  <a:lnTo>
                    <a:pt x="1714" y="534"/>
                  </a:lnTo>
                  <a:lnTo>
                    <a:pt x="1702" y="538"/>
                  </a:lnTo>
                  <a:lnTo>
                    <a:pt x="1690" y="540"/>
                  </a:lnTo>
                  <a:lnTo>
                    <a:pt x="1676" y="540"/>
                  </a:lnTo>
                  <a:lnTo>
                    <a:pt x="1676" y="540"/>
                  </a:lnTo>
                  <a:lnTo>
                    <a:pt x="1664" y="540"/>
                  </a:lnTo>
                  <a:lnTo>
                    <a:pt x="1650" y="538"/>
                  </a:lnTo>
                  <a:lnTo>
                    <a:pt x="1638" y="534"/>
                  </a:lnTo>
                  <a:lnTo>
                    <a:pt x="1626" y="530"/>
                  </a:lnTo>
                  <a:lnTo>
                    <a:pt x="1616" y="526"/>
                  </a:lnTo>
                  <a:lnTo>
                    <a:pt x="1604" y="518"/>
                  </a:lnTo>
                  <a:lnTo>
                    <a:pt x="1586" y="502"/>
                  </a:lnTo>
                  <a:lnTo>
                    <a:pt x="1570" y="484"/>
                  </a:lnTo>
                  <a:lnTo>
                    <a:pt x="1564" y="474"/>
                  </a:lnTo>
                  <a:lnTo>
                    <a:pt x="1558" y="462"/>
                  </a:lnTo>
                  <a:lnTo>
                    <a:pt x="1554" y="450"/>
                  </a:lnTo>
                  <a:lnTo>
                    <a:pt x="1550" y="438"/>
                  </a:lnTo>
                  <a:lnTo>
                    <a:pt x="1548" y="424"/>
                  </a:lnTo>
                  <a:lnTo>
                    <a:pt x="1548" y="412"/>
                  </a:lnTo>
                  <a:lnTo>
                    <a:pt x="1548" y="412"/>
                  </a:lnTo>
                  <a:lnTo>
                    <a:pt x="1548" y="398"/>
                  </a:lnTo>
                  <a:lnTo>
                    <a:pt x="1550" y="386"/>
                  </a:lnTo>
                  <a:lnTo>
                    <a:pt x="1554" y="374"/>
                  </a:lnTo>
                  <a:lnTo>
                    <a:pt x="1558" y="362"/>
                  </a:lnTo>
                  <a:lnTo>
                    <a:pt x="1564" y="350"/>
                  </a:lnTo>
                  <a:lnTo>
                    <a:pt x="1570" y="340"/>
                  </a:lnTo>
                  <a:lnTo>
                    <a:pt x="1586" y="320"/>
                  </a:lnTo>
                  <a:lnTo>
                    <a:pt x="1604" y="304"/>
                  </a:lnTo>
                  <a:lnTo>
                    <a:pt x="1616" y="298"/>
                  </a:lnTo>
                  <a:lnTo>
                    <a:pt x="1626" y="292"/>
                  </a:lnTo>
                  <a:lnTo>
                    <a:pt x="1638" y="288"/>
                  </a:lnTo>
                  <a:lnTo>
                    <a:pt x="1650" y="286"/>
                  </a:lnTo>
                  <a:lnTo>
                    <a:pt x="1664" y="284"/>
                  </a:lnTo>
                  <a:lnTo>
                    <a:pt x="1676" y="282"/>
                  </a:lnTo>
                  <a:lnTo>
                    <a:pt x="1676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28049" y="2570863"/>
              <a:ext cx="311054" cy="164382"/>
            </a:xfrm>
            <a:custGeom>
              <a:avLst/>
              <a:gdLst>
                <a:gd name="T0" fmla="*/ 2409 w 2863"/>
                <a:gd name="T1" fmla="*/ 2 h 1513"/>
                <a:gd name="T2" fmla="*/ 2291 w 2863"/>
                <a:gd name="T3" fmla="*/ 32 h 1513"/>
                <a:gd name="T4" fmla="*/ 2191 w 2863"/>
                <a:gd name="T5" fmla="*/ 94 h 1513"/>
                <a:gd name="T6" fmla="*/ 2111 w 2863"/>
                <a:gd name="T7" fmla="*/ 182 h 1513"/>
                <a:gd name="T8" fmla="*/ 2059 w 2863"/>
                <a:gd name="T9" fmla="*/ 290 h 1513"/>
                <a:gd name="T10" fmla="*/ 2041 w 2863"/>
                <a:gd name="T11" fmla="*/ 412 h 1513"/>
                <a:gd name="T12" fmla="*/ 2045 w 2863"/>
                <a:gd name="T13" fmla="*/ 474 h 1513"/>
                <a:gd name="T14" fmla="*/ 2069 w 2863"/>
                <a:gd name="T15" fmla="*/ 560 h 1513"/>
                <a:gd name="T16" fmla="*/ 2109 w 2863"/>
                <a:gd name="T17" fmla="*/ 641 h 1513"/>
                <a:gd name="T18" fmla="*/ 2165 w 2863"/>
                <a:gd name="T19" fmla="*/ 707 h 1513"/>
                <a:gd name="T20" fmla="*/ 2235 w 2863"/>
                <a:gd name="T21" fmla="*/ 761 h 1513"/>
                <a:gd name="T22" fmla="*/ 2287 w 2863"/>
                <a:gd name="T23" fmla="*/ 1229 h 1513"/>
                <a:gd name="T24" fmla="*/ 2569 w 2863"/>
                <a:gd name="T25" fmla="*/ 1513 h 1513"/>
                <a:gd name="T26" fmla="*/ 2601 w 2863"/>
                <a:gd name="T27" fmla="*/ 795 h 1513"/>
                <a:gd name="T28" fmla="*/ 2687 w 2863"/>
                <a:gd name="T29" fmla="*/ 749 h 1513"/>
                <a:gd name="T30" fmla="*/ 2759 w 2863"/>
                <a:gd name="T31" fmla="*/ 685 h 1513"/>
                <a:gd name="T32" fmla="*/ 2815 w 2863"/>
                <a:gd name="T33" fmla="*/ 605 h 1513"/>
                <a:gd name="T34" fmla="*/ 2851 w 2863"/>
                <a:gd name="T35" fmla="*/ 512 h 1513"/>
                <a:gd name="T36" fmla="*/ 2863 w 2863"/>
                <a:gd name="T37" fmla="*/ 412 h 1513"/>
                <a:gd name="T38" fmla="*/ 2855 w 2863"/>
                <a:gd name="T39" fmla="*/ 328 h 1513"/>
                <a:gd name="T40" fmla="*/ 2813 w 2863"/>
                <a:gd name="T41" fmla="*/ 216 h 1513"/>
                <a:gd name="T42" fmla="*/ 2743 w 2863"/>
                <a:gd name="T43" fmla="*/ 120 h 1513"/>
                <a:gd name="T44" fmla="*/ 2649 w 2863"/>
                <a:gd name="T45" fmla="*/ 50 h 1513"/>
                <a:gd name="T46" fmla="*/ 2535 w 2863"/>
                <a:gd name="T47" fmla="*/ 8 h 1513"/>
                <a:gd name="T48" fmla="*/ 2451 w 2863"/>
                <a:gd name="T49" fmla="*/ 0 h 1513"/>
                <a:gd name="T50" fmla="*/ 2439 w 2863"/>
                <a:gd name="T51" fmla="*/ 540 h 1513"/>
                <a:gd name="T52" fmla="*/ 2401 w 2863"/>
                <a:gd name="T53" fmla="*/ 530 h 1513"/>
                <a:gd name="T54" fmla="*/ 2361 w 2863"/>
                <a:gd name="T55" fmla="*/ 504 h 1513"/>
                <a:gd name="T56" fmla="*/ 2333 w 2863"/>
                <a:gd name="T57" fmla="*/ 462 h 1513"/>
                <a:gd name="T58" fmla="*/ 2323 w 2863"/>
                <a:gd name="T59" fmla="*/ 424 h 1513"/>
                <a:gd name="T60" fmla="*/ 2323 w 2863"/>
                <a:gd name="T61" fmla="*/ 398 h 1513"/>
                <a:gd name="T62" fmla="*/ 2333 w 2863"/>
                <a:gd name="T63" fmla="*/ 362 h 1513"/>
                <a:gd name="T64" fmla="*/ 2361 w 2863"/>
                <a:gd name="T65" fmla="*/ 320 h 1513"/>
                <a:gd name="T66" fmla="*/ 2401 w 2863"/>
                <a:gd name="T67" fmla="*/ 292 h 1513"/>
                <a:gd name="T68" fmla="*/ 2439 w 2863"/>
                <a:gd name="T69" fmla="*/ 284 h 1513"/>
                <a:gd name="T70" fmla="*/ 2465 w 2863"/>
                <a:gd name="T71" fmla="*/ 284 h 1513"/>
                <a:gd name="T72" fmla="*/ 2503 w 2863"/>
                <a:gd name="T73" fmla="*/ 292 h 1513"/>
                <a:gd name="T74" fmla="*/ 2543 w 2863"/>
                <a:gd name="T75" fmla="*/ 320 h 1513"/>
                <a:gd name="T76" fmla="*/ 2571 w 2863"/>
                <a:gd name="T77" fmla="*/ 362 h 1513"/>
                <a:gd name="T78" fmla="*/ 2581 w 2863"/>
                <a:gd name="T79" fmla="*/ 398 h 1513"/>
                <a:gd name="T80" fmla="*/ 2581 w 2863"/>
                <a:gd name="T81" fmla="*/ 424 h 1513"/>
                <a:gd name="T82" fmla="*/ 2571 w 2863"/>
                <a:gd name="T83" fmla="*/ 462 h 1513"/>
                <a:gd name="T84" fmla="*/ 2543 w 2863"/>
                <a:gd name="T85" fmla="*/ 504 h 1513"/>
                <a:gd name="T86" fmla="*/ 2503 w 2863"/>
                <a:gd name="T87" fmla="*/ 530 h 1513"/>
                <a:gd name="T88" fmla="*/ 2465 w 2863"/>
                <a:gd name="T89" fmla="*/ 5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3" h="1513">
                  <a:moveTo>
                    <a:pt x="2451" y="0"/>
                  </a:moveTo>
                  <a:lnTo>
                    <a:pt x="2451" y="0"/>
                  </a:lnTo>
                  <a:lnTo>
                    <a:pt x="2409" y="2"/>
                  </a:lnTo>
                  <a:lnTo>
                    <a:pt x="2369" y="8"/>
                  </a:lnTo>
                  <a:lnTo>
                    <a:pt x="2329" y="18"/>
                  </a:lnTo>
                  <a:lnTo>
                    <a:pt x="2291" y="32"/>
                  </a:lnTo>
                  <a:lnTo>
                    <a:pt x="2255" y="50"/>
                  </a:lnTo>
                  <a:lnTo>
                    <a:pt x="2221" y="70"/>
                  </a:lnTo>
                  <a:lnTo>
                    <a:pt x="2191" y="94"/>
                  </a:lnTo>
                  <a:lnTo>
                    <a:pt x="2161" y="120"/>
                  </a:lnTo>
                  <a:lnTo>
                    <a:pt x="2135" y="150"/>
                  </a:lnTo>
                  <a:lnTo>
                    <a:pt x="2111" y="182"/>
                  </a:lnTo>
                  <a:lnTo>
                    <a:pt x="2091" y="216"/>
                  </a:lnTo>
                  <a:lnTo>
                    <a:pt x="2073" y="252"/>
                  </a:lnTo>
                  <a:lnTo>
                    <a:pt x="2059" y="290"/>
                  </a:lnTo>
                  <a:lnTo>
                    <a:pt x="2049" y="328"/>
                  </a:lnTo>
                  <a:lnTo>
                    <a:pt x="2043" y="370"/>
                  </a:lnTo>
                  <a:lnTo>
                    <a:pt x="2041" y="412"/>
                  </a:lnTo>
                  <a:lnTo>
                    <a:pt x="2041" y="412"/>
                  </a:lnTo>
                  <a:lnTo>
                    <a:pt x="2041" y="442"/>
                  </a:lnTo>
                  <a:lnTo>
                    <a:pt x="2045" y="474"/>
                  </a:lnTo>
                  <a:lnTo>
                    <a:pt x="2051" y="504"/>
                  </a:lnTo>
                  <a:lnTo>
                    <a:pt x="2059" y="532"/>
                  </a:lnTo>
                  <a:lnTo>
                    <a:pt x="2069" y="560"/>
                  </a:lnTo>
                  <a:lnTo>
                    <a:pt x="2081" y="589"/>
                  </a:lnTo>
                  <a:lnTo>
                    <a:pt x="2093" y="615"/>
                  </a:lnTo>
                  <a:lnTo>
                    <a:pt x="2109" y="641"/>
                  </a:lnTo>
                  <a:lnTo>
                    <a:pt x="2127" y="663"/>
                  </a:lnTo>
                  <a:lnTo>
                    <a:pt x="2145" y="687"/>
                  </a:lnTo>
                  <a:lnTo>
                    <a:pt x="2165" y="707"/>
                  </a:lnTo>
                  <a:lnTo>
                    <a:pt x="2187" y="727"/>
                  </a:lnTo>
                  <a:lnTo>
                    <a:pt x="2211" y="745"/>
                  </a:lnTo>
                  <a:lnTo>
                    <a:pt x="2235" y="761"/>
                  </a:lnTo>
                  <a:lnTo>
                    <a:pt x="2261" y="777"/>
                  </a:lnTo>
                  <a:lnTo>
                    <a:pt x="2287" y="789"/>
                  </a:lnTo>
                  <a:lnTo>
                    <a:pt x="2287" y="1229"/>
                  </a:lnTo>
                  <a:lnTo>
                    <a:pt x="0" y="1229"/>
                  </a:lnTo>
                  <a:lnTo>
                    <a:pt x="0" y="1513"/>
                  </a:lnTo>
                  <a:lnTo>
                    <a:pt x="2569" y="1513"/>
                  </a:lnTo>
                  <a:lnTo>
                    <a:pt x="2569" y="805"/>
                  </a:lnTo>
                  <a:lnTo>
                    <a:pt x="2569" y="805"/>
                  </a:lnTo>
                  <a:lnTo>
                    <a:pt x="2601" y="795"/>
                  </a:lnTo>
                  <a:lnTo>
                    <a:pt x="2631" y="781"/>
                  </a:lnTo>
                  <a:lnTo>
                    <a:pt x="2659" y="767"/>
                  </a:lnTo>
                  <a:lnTo>
                    <a:pt x="2687" y="749"/>
                  </a:lnTo>
                  <a:lnTo>
                    <a:pt x="2713" y="729"/>
                  </a:lnTo>
                  <a:lnTo>
                    <a:pt x="2737" y="707"/>
                  </a:lnTo>
                  <a:lnTo>
                    <a:pt x="2759" y="685"/>
                  </a:lnTo>
                  <a:lnTo>
                    <a:pt x="2781" y="659"/>
                  </a:lnTo>
                  <a:lnTo>
                    <a:pt x="2799" y="633"/>
                  </a:lnTo>
                  <a:lnTo>
                    <a:pt x="2815" y="605"/>
                  </a:lnTo>
                  <a:lnTo>
                    <a:pt x="2829" y="574"/>
                  </a:lnTo>
                  <a:lnTo>
                    <a:pt x="2841" y="544"/>
                  </a:lnTo>
                  <a:lnTo>
                    <a:pt x="2851" y="512"/>
                  </a:lnTo>
                  <a:lnTo>
                    <a:pt x="2859" y="480"/>
                  </a:lnTo>
                  <a:lnTo>
                    <a:pt x="2863" y="446"/>
                  </a:lnTo>
                  <a:lnTo>
                    <a:pt x="2863" y="412"/>
                  </a:lnTo>
                  <a:lnTo>
                    <a:pt x="2863" y="412"/>
                  </a:lnTo>
                  <a:lnTo>
                    <a:pt x="2861" y="370"/>
                  </a:lnTo>
                  <a:lnTo>
                    <a:pt x="2855" y="328"/>
                  </a:lnTo>
                  <a:lnTo>
                    <a:pt x="2845" y="290"/>
                  </a:lnTo>
                  <a:lnTo>
                    <a:pt x="2831" y="252"/>
                  </a:lnTo>
                  <a:lnTo>
                    <a:pt x="2813" y="216"/>
                  </a:lnTo>
                  <a:lnTo>
                    <a:pt x="2793" y="182"/>
                  </a:lnTo>
                  <a:lnTo>
                    <a:pt x="2769" y="150"/>
                  </a:lnTo>
                  <a:lnTo>
                    <a:pt x="2743" y="120"/>
                  </a:lnTo>
                  <a:lnTo>
                    <a:pt x="2713" y="94"/>
                  </a:lnTo>
                  <a:lnTo>
                    <a:pt x="2683" y="70"/>
                  </a:lnTo>
                  <a:lnTo>
                    <a:pt x="2649" y="50"/>
                  </a:lnTo>
                  <a:lnTo>
                    <a:pt x="2613" y="32"/>
                  </a:lnTo>
                  <a:lnTo>
                    <a:pt x="2575" y="18"/>
                  </a:lnTo>
                  <a:lnTo>
                    <a:pt x="2535" y="8"/>
                  </a:lnTo>
                  <a:lnTo>
                    <a:pt x="2495" y="2"/>
                  </a:lnTo>
                  <a:lnTo>
                    <a:pt x="2451" y="0"/>
                  </a:lnTo>
                  <a:lnTo>
                    <a:pt x="2451" y="0"/>
                  </a:lnTo>
                  <a:close/>
                  <a:moveTo>
                    <a:pt x="2451" y="540"/>
                  </a:moveTo>
                  <a:lnTo>
                    <a:pt x="2451" y="540"/>
                  </a:lnTo>
                  <a:lnTo>
                    <a:pt x="2439" y="540"/>
                  </a:lnTo>
                  <a:lnTo>
                    <a:pt x="2425" y="538"/>
                  </a:lnTo>
                  <a:lnTo>
                    <a:pt x="2413" y="536"/>
                  </a:lnTo>
                  <a:lnTo>
                    <a:pt x="2401" y="530"/>
                  </a:lnTo>
                  <a:lnTo>
                    <a:pt x="2391" y="526"/>
                  </a:lnTo>
                  <a:lnTo>
                    <a:pt x="2379" y="518"/>
                  </a:lnTo>
                  <a:lnTo>
                    <a:pt x="2361" y="504"/>
                  </a:lnTo>
                  <a:lnTo>
                    <a:pt x="2345" y="484"/>
                  </a:lnTo>
                  <a:lnTo>
                    <a:pt x="2339" y="474"/>
                  </a:lnTo>
                  <a:lnTo>
                    <a:pt x="2333" y="462"/>
                  </a:lnTo>
                  <a:lnTo>
                    <a:pt x="2329" y="450"/>
                  </a:lnTo>
                  <a:lnTo>
                    <a:pt x="2325" y="438"/>
                  </a:lnTo>
                  <a:lnTo>
                    <a:pt x="2323" y="424"/>
                  </a:lnTo>
                  <a:lnTo>
                    <a:pt x="2323" y="412"/>
                  </a:lnTo>
                  <a:lnTo>
                    <a:pt x="2323" y="412"/>
                  </a:lnTo>
                  <a:lnTo>
                    <a:pt x="2323" y="398"/>
                  </a:lnTo>
                  <a:lnTo>
                    <a:pt x="2325" y="386"/>
                  </a:lnTo>
                  <a:lnTo>
                    <a:pt x="2329" y="374"/>
                  </a:lnTo>
                  <a:lnTo>
                    <a:pt x="2333" y="362"/>
                  </a:lnTo>
                  <a:lnTo>
                    <a:pt x="2339" y="350"/>
                  </a:lnTo>
                  <a:lnTo>
                    <a:pt x="2345" y="340"/>
                  </a:lnTo>
                  <a:lnTo>
                    <a:pt x="2361" y="320"/>
                  </a:lnTo>
                  <a:lnTo>
                    <a:pt x="2379" y="304"/>
                  </a:lnTo>
                  <a:lnTo>
                    <a:pt x="2391" y="298"/>
                  </a:lnTo>
                  <a:lnTo>
                    <a:pt x="2401" y="292"/>
                  </a:lnTo>
                  <a:lnTo>
                    <a:pt x="2413" y="288"/>
                  </a:lnTo>
                  <a:lnTo>
                    <a:pt x="2425" y="286"/>
                  </a:lnTo>
                  <a:lnTo>
                    <a:pt x="2439" y="284"/>
                  </a:lnTo>
                  <a:lnTo>
                    <a:pt x="2451" y="282"/>
                  </a:lnTo>
                  <a:lnTo>
                    <a:pt x="2451" y="282"/>
                  </a:lnTo>
                  <a:lnTo>
                    <a:pt x="2465" y="284"/>
                  </a:lnTo>
                  <a:lnTo>
                    <a:pt x="2477" y="286"/>
                  </a:lnTo>
                  <a:lnTo>
                    <a:pt x="2491" y="288"/>
                  </a:lnTo>
                  <a:lnTo>
                    <a:pt x="2503" y="292"/>
                  </a:lnTo>
                  <a:lnTo>
                    <a:pt x="2513" y="298"/>
                  </a:lnTo>
                  <a:lnTo>
                    <a:pt x="2525" y="304"/>
                  </a:lnTo>
                  <a:lnTo>
                    <a:pt x="2543" y="320"/>
                  </a:lnTo>
                  <a:lnTo>
                    <a:pt x="2559" y="340"/>
                  </a:lnTo>
                  <a:lnTo>
                    <a:pt x="2565" y="350"/>
                  </a:lnTo>
                  <a:lnTo>
                    <a:pt x="2571" y="362"/>
                  </a:lnTo>
                  <a:lnTo>
                    <a:pt x="2575" y="374"/>
                  </a:lnTo>
                  <a:lnTo>
                    <a:pt x="2579" y="386"/>
                  </a:lnTo>
                  <a:lnTo>
                    <a:pt x="2581" y="398"/>
                  </a:lnTo>
                  <a:lnTo>
                    <a:pt x="2581" y="412"/>
                  </a:lnTo>
                  <a:lnTo>
                    <a:pt x="2581" y="412"/>
                  </a:lnTo>
                  <a:lnTo>
                    <a:pt x="2581" y="424"/>
                  </a:lnTo>
                  <a:lnTo>
                    <a:pt x="2579" y="438"/>
                  </a:lnTo>
                  <a:lnTo>
                    <a:pt x="2575" y="450"/>
                  </a:lnTo>
                  <a:lnTo>
                    <a:pt x="2571" y="462"/>
                  </a:lnTo>
                  <a:lnTo>
                    <a:pt x="2565" y="474"/>
                  </a:lnTo>
                  <a:lnTo>
                    <a:pt x="2559" y="484"/>
                  </a:lnTo>
                  <a:lnTo>
                    <a:pt x="2543" y="504"/>
                  </a:lnTo>
                  <a:lnTo>
                    <a:pt x="2525" y="518"/>
                  </a:lnTo>
                  <a:lnTo>
                    <a:pt x="2513" y="526"/>
                  </a:lnTo>
                  <a:lnTo>
                    <a:pt x="2503" y="530"/>
                  </a:lnTo>
                  <a:lnTo>
                    <a:pt x="2491" y="536"/>
                  </a:lnTo>
                  <a:lnTo>
                    <a:pt x="2477" y="538"/>
                  </a:lnTo>
                  <a:lnTo>
                    <a:pt x="2465" y="540"/>
                  </a:lnTo>
                  <a:lnTo>
                    <a:pt x="2451" y="540"/>
                  </a:lnTo>
                  <a:lnTo>
                    <a:pt x="2451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1154" y="3969822"/>
            <a:ext cx="658191" cy="658092"/>
            <a:chOff x="4325112" y="2272755"/>
            <a:chExt cx="720108" cy="720000"/>
          </a:xfrm>
          <a:solidFill>
            <a:schemeClr val="accent4">
              <a:lumMod val="75000"/>
            </a:schemeClr>
          </a:solidFill>
        </p:grpSpPr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18" name="Freeform 131"/>
          <p:cNvSpPr>
            <a:spLocks noChangeAspect="1" noEditPoints="1"/>
          </p:cNvSpPr>
          <p:nvPr/>
        </p:nvSpPr>
        <p:spPr bwMode="auto">
          <a:xfrm>
            <a:off x="1169492" y="5081690"/>
            <a:ext cx="659952" cy="708999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4472C4"/>
            </a:solidFill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160050" y="2188724"/>
            <a:ext cx="5055695" cy="2937753"/>
          </a:xfrm>
          <a:prstGeom prst="wedgeRoundRectCallout">
            <a:avLst>
              <a:gd name="adj1" fmla="val -18911"/>
              <a:gd name="adj2" fmla="val 450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Next few slides (9-13) are specific to State FNHW Operational Strategy. State Managers are expected to fill in the desired information.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rot="20311317">
            <a:off x="3496212" y="1006792"/>
            <a:ext cx="1032052" cy="2167234"/>
          </a:xfrm>
          <a:prstGeom prst="curvedRightArrow">
            <a:avLst/>
          </a:prstGeom>
          <a:solidFill>
            <a:srgbClr val="05434E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912795" y="480117"/>
            <a:ext cx="7604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Overview of State FNHW Operational Strategy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65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198" y="429585"/>
            <a:ext cx="863600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+mj-lt"/>
              </a:rPr>
              <a:t>FNHW Synthesis from State Operational Strategy</a:t>
            </a:r>
            <a:endParaRPr lang="en-IN" sz="3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934" y="1905000"/>
            <a:ext cx="1083734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3. Goal</a:t>
            </a:r>
            <a:endParaRPr lang="en-IN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05934" y="3117849"/>
            <a:ext cx="1608666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4. Objectives</a:t>
            </a:r>
            <a:endParaRPr lang="en-IN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905934" y="4432181"/>
            <a:ext cx="3014132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5. </a:t>
            </a:r>
            <a:r>
              <a:rPr lang="en-IN" sz="2000" b="1" dirty="0"/>
              <a:t> </a:t>
            </a:r>
            <a:r>
              <a:rPr lang="en-GB" sz="2000" b="1" dirty="0"/>
              <a:t>Clientele/Target Group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4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198" y="429585"/>
            <a:ext cx="10515601" cy="11536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+mj-lt"/>
              </a:rPr>
              <a:t>Key interventions to be implemented as per State FNHW Operational Strategy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22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913361" y="592372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469461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" y="429585"/>
            <a:ext cx="9755778" cy="9380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+mj-lt"/>
              </a:rPr>
              <a:t>Implementation Structure for Operationalization of FNHW</a:t>
            </a:r>
            <a:endParaRPr lang="en-IN" sz="3200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257032"/>
              </p:ext>
            </p:extLst>
          </p:nvPr>
        </p:nvGraphicFramePr>
        <p:xfrm>
          <a:off x="498565" y="1390259"/>
          <a:ext cx="11194869" cy="546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1071" y="6508240"/>
            <a:ext cx="108065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The above implementation structure is suggestive. States may modify this as per their State FNHW Operational Strategy.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107212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A149CC5B0AF45AED6BFBEF5DED49A" ma:contentTypeVersion="0" ma:contentTypeDescription="Create a new document." ma:contentTypeScope="" ma:versionID="5c384fb2cd45cf2403d11de8613ede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64b812b9545a16fe58be0b844be9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F9FB1-8C39-48E2-8A46-A0EEBAC2C657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F81EFB8B-FF64-4254-A75D-88CB081E3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A25F2-A74D-4B08-A69F-5D9B9A453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9084</TotalTime>
  <Words>1105</Words>
  <Application>Microsoft Office PowerPoint</Application>
  <PresentationFormat>Widescreen</PresentationFormat>
  <Paragraphs>178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Gill Sans MT</vt:lpstr>
      <vt:lpstr>Office Theme</vt:lpstr>
      <vt:lpstr>Operationalization of Food, Nutrition, Health and WASH (FNHW) interventions through  Self Help Groups and its Federations   Orientation of CLF/VO- SAC/EC/OB</vt:lpstr>
      <vt:lpstr>PowerPoint Presentation</vt:lpstr>
      <vt:lpstr>Dashasutra Strategy- 2016</vt:lpstr>
      <vt:lpstr>FNHW Focus Areas</vt:lpstr>
      <vt:lpstr>Strategic Pillars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Suggested indicators</vt:lpstr>
      <vt:lpstr>PowerPoint Presentation</vt:lpstr>
      <vt:lpstr>PowerPoint Presentation</vt:lpstr>
      <vt:lpstr> Themes under National FNHW Resource package  </vt:lpstr>
      <vt:lpstr>List of resource materials</vt:lpstr>
      <vt:lpstr>Glimpse of resource materials FNHW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Chauhan</dc:creator>
  <cp:lastModifiedBy>Monika Chauhan</cp:lastModifiedBy>
  <cp:revision>597</cp:revision>
  <dcterms:created xsi:type="dcterms:W3CDTF">2021-11-08T10:08:37Z</dcterms:created>
  <dcterms:modified xsi:type="dcterms:W3CDTF">2022-05-13T09:06:08Z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0x0101009A9A149CC5B0AF45AED6BFBEF5DED49A</vt:lpwstr>
  </property>
</Properties>
</file>